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41" r:id="rId2"/>
    <p:sldId id="345" r:id="rId3"/>
    <p:sldId id="346" r:id="rId4"/>
    <p:sldId id="354" r:id="rId5"/>
    <p:sldId id="355" r:id="rId6"/>
    <p:sldId id="351" r:id="rId7"/>
    <p:sldId id="353" r:id="rId8"/>
    <p:sldId id="352" r:id="rId9"/>
    <p:sldId id="356" r:id="rId10"/>
    <p:sldId id="357" r:id="rId11"/>
    <p:sldId id="358" r:id="rId12"/>
    <p:sldId id="347" r:id="rId13"/>
    <p:sldId id="349" r:id="rId14"/>
    <p:sldId id="350" r:id="rId15"/>
    <p:sldId id="359" r:id="rId16"/>
    <p:sldId id="360" r:id="rId17"/>
    <p:sldId id="361" r:id="rId18"/>
    <p:sldId id="362" r:id="rId1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950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FFB83-033F-41D0-B2AD-E253AC5DF515}" type="datetimeFigureOut">
              <a:rPr lang="ru-KZ" smtClean="0"/>
              <a:t>09.04.2024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D9FB1-FB84-4ABD-8D4F-40648BE095DA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1451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2380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344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825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870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8046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441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76692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065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70638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5530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42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6478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6661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798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7241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4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22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ДОБРЫЙ ДЕНЬ УВАЖАЕМЫЕ ПАРТНЕРЫ. РАДА ВИДЕТЬ ВАС НА НАШЕЙ ПЕРВОЙ ДИЛЕРСКОЙ КОНФЕРЕНЦИИ.</a:t>
            </a:r>
          </a:p>
          <a:p>
            <a:r>
              <a:rPr lang="ru-RU" dirty="0"/>
              <a:t>СЕГОДНЯ Я РАССКАЖУ О ТОМ, ЧТО МЫ СДЕЛАЛИ, ЧТО ДЕЛАЕМ И ЧТО ПЛАНИРУЕМ СДЕЛАТЬ ДО КОНЦА ЭТОГО ГОДА!</a:t>
            </a:r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0B414A-FA49-4E06-A720-AE00CA479E99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388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00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2F57F4B1-6E10-4588-93CC-1FDCAF94658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6630" y="965210"/>
            <a:ext cx="5965371" cy="5892790"/>
          </a:xfrm>
          <a:custGeom>
            <a:avLst/>
            <a:gdLst>
              <a:gd name="connsiteX0" fmla="*/ 2825324 w 5965371"/>
              <a:gd name="connsiteY0" fmla="*/ 0 h 5892790"/>
              <a:gd name="connsiteX1" fmla="*/ 2825219 w 5965371"/>
              <a:gd name="connsiteY1" fmla="*/ 333 h 5892790"/>
              <a:gd name="connsiteX2" fmla="*/ 2825375 w 5965371"/>
              <a:gd name="connsiteY2" fmla="*/ 3 h 5892790"/>
              <a:gd name="connsiteX3" fmla="*/ 5965371 w 5965371"/>
              <a:gd name="connsiteY3" fmla="*/ 920592 h 5892790"/>
              <a:gd name="connsiteX4" fmla="*/ 5965371 w 5965371"/>
              <a:gd name="connsiteY4" fmla="*/ 5892790 h 5892790"/>
              <a:gd name="connsiteX5" fmla="*/ 1267230 w 5965371"/>
              <a:gd name="connsiteY5" fmla="*/ 5892790 h 5892790"/>
              <a:gd name="connsiteX6" fmla="*/ 0 w 5965371"/>
              <a:gd name="connsiteY6" fmla="*/ 2864566 h 5892790"/>
              <a:gd name="connsiteX7" fmla="*/ 0 w 5965371"/>
              <a:gd name="connsiteY7" fmla="*/ 2864564 h 5892790"/>
              <a:gd name="connsiteX8" fmla="*/ 2 w 5965371"/>
              <a:gd name="connsiteY8" fmla="*/ 2864564 h 5892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65371" h="5892790">
                <a:moveTo>
                  <a:pt x="2825324" y="0"/>
                </a:moveTo>
                <a:lnTo>
                  <a:pt x="2825219" y="333"/>
                </a:lnTo>
                <a:lnTo>
                  <a:pt x="2825375" y="3"/>
                </a:lnTo>
                <a:lnTo>
                  <a:pt x="5965371" y="920592"/>
                </a:lnTo>
                <a:lnTo>
                  <a:pt x="5965371" y="5892790"/>
                </a:lnTo>
                <a:lnTo>
                  <a:pt x="1267230" y="5892790"/>
                </a:lnTo>
                <a:lnTo>
                  <a:pt x="0" y="2864566"/>
                </a:lnTo>
                <a:lnTo>
                  <a:pt x="0" y="2864564"/>
                </a:lnTo>
                <a:lnTo>
                  <a:pt x="2" y="286456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681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33DB312-C7BF-454E-99AF-38EF35A183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859672" y="1222375"/>
            <a:ext cx="2060575" cy="4413249"/>
          </a:xfrm>
          <a:prstGeom prst="roundRect">
            <a:avLst>
              <a:gd name="adj" fmla="val 9328"/>
            </a:avLst>
          </a:prstGeo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49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F81EA64-0880-47F3-89E3-CC69947A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EFF9-EB3B-4F89-B34F-32ACB744CBAE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D1AF7B-FD45-4ABF-AC57-6F4CFCAA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816146-8753-4AB1-BB8D-38323E185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1AA17F25-1EFE-458F-BE02-9001CF494D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45012" y="1"/>
            <a:ext cx="3720177" cy="2919405"/>
          </a:xfrm>
          <a:custGeom>
            <a:avLst/>
            <a:gdLst>
              <a:gd name="connsiteX0" fmla="*/ 535811 w 3720177"/>
              <a:gd name="connsiteY0" fmla="*/ 0 h 2919405"/>
              <a:gd name="connsiteX1" fmla="*/ 3295600 w 3720177"/>
              <a:gd name="connsiteY1" fmla="*/ 0 h 2919405"/>
              <a:gd name="connsiteX2" fmla="*/ 3720177 w 3720177"/>
              <a:gd name="connsiteY2" fmla="*/ 1602269 h 2919405"/>
              <a:gd name="connsiteX3" fmla="*/ 2353006 w 3720177"/>
              <a:gd name="connsiteY3" fmla="*/ 2919405 h 2919405"/>
              <a:gd name="connsiteX4" fmla="*/ 512991 w 3720177"/>
              <a:gd name="connsiteY4" fmla="*/ 2452126 h 2919405"/>
              <a:gd name="connsiteX5" fmla="*/ 0 w 3720177"/>
              <a:gd name="connsiteY5" fmla="*/ 516201 h 2919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20177" h="2919405">
                <a:moveTo>
                  <a:pt x="535811" y="0"/>
                </a:moveTo>
                <a:lnTo>
                  <a:pt x="3295600" y="0"/>
                </a:lnTo>
                <a:lnTo>
                  <a:pt x="3720177" y="1602269"/>
                </a:lnTo>
                <a:lnTo>
                  <a:pt x="2353006" y="2919405"/>
                </a:lnTo>
                <a:lnTo>
                  <a:pt x="512991" y="2452126"/>
                </a:lnTo>
                <a:lnTo>
                  <a:pt x="0" y="5162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ko-KR" altLang="en-US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0638323A-4DB5-41BE-BBD2-0278DEC7C1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257428" y="1835933"/>
            <a:ext cx="2934573" cy="3579836"/>
          </a:xfrm>
          <a:custGeom>
            <a:avLst/>
            <a:gdLst>
              <a:gd name="connsiteX0" fmla="*/ 1786194 w 2934573"/>
              <a:gd name="connsiteY0" fmla="*/ 0 h 3579836"/>
              <a:gd name="connsiteX1" fmla="*/ 2934573 w 2934573"/>
              <a:gd name="connsiteY1" fmla="*/ 780343 h 3579836"/>
              <a:gd name="connsiteX2" fmla="*/ 2934573 w 2934573"/>
              <a:gd name="connsiteY2" fmla="*/ 2926599 h 3579836"/>
              <a:gd name="connsiteX3" fmla="*/ 1466320 w 2934573"/>
              <a:gd name="connsiteY3" fmla="*/ 3579836 h 3579836"/>
              <a:gd name="connsiteX4" fmla="*/ 0 w 2934573"/>
              <a:gd name="connsiteY4" fmla="*/ 2583447 h 3579836"/>
              <a:gd name="connsiteX5" fmla="*/ 166450 w 2934573"/>
              <a:gd name="connsiteY5" fmla="*/ 720635 h 3579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4573" h="3579836">
                <a:moveTo>
                  <a:pt x="1786194" y="0"/>
                </a:moveTo>
                <a:lnTo>
                  <a:pt x="2934573" y="780343"/>
                </a:lnTo>
                <a:lnTo>
                  <a:pt x="2934573" y="2926599"/>
                </a:lnTo>
                <a:lnTo>
                  <a:pt x="1466320" y="3579836"/>
                </a:lnTo>
                <a:lnTo>
                  <a:pt x="0" y="2583447"/>
                </a:lnTo>
                <a:lnTo>
                  <a:pt x="166450" y="72063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37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EFBB4-0BFC-4846-A513-1C4791C3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2001E6-BC3F-4DEE-B019-081A462EC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DBF18F-62D4-435F-8BCE-159DC2C12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FE0137-BB4B-4A5A-9D91-779FE35266FA}" type="datetimeFigureOut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09.04.2024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18A238-75BE-4D5A-ABDC-8C84F3CA4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D68091-A399-4E37-80DD-5C5EBD09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C2F44C-E243-48A5-BEDA-B97105AF6380}" type="slidenum">
              <a:rPr kumimoji="0" lang="ru-K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KZ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1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504782-98FA-4FE4-A5F2-8E24943C2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16BE43-A6BE-4CA4-9F8B-3D503A5A89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B2B641-F15C-43B0-B6AB-C4CA523DA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CFA6-7704-4D8D-86FF-ECF03EE0421F}" type="datetimeFigureOut">
              <a:rPr lang="ru-RU" smtClean="0"/>
              <a:t>09.04.2024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23266B-FD5A-4640-9689-C91EDAF66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399F78-88CD-443C-B042-C9656C9E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78803-BA84-45EB-AABE-22B9720FC0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94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72DA876-B3C5-438B-8C6F-7B19987C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DF99C14-734C-4421-8952-AFBC72D3F6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5C8EFC-819D-46F6-B106-AF2195351A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EFF9-EB3B-4F89-B34F-32ACB744CBAE}" type="datetimeFigureOut">
              <a:rPr lang="ko-KR" altLang="en-US" smtClean="0"/>
              <a:t>2024-04-09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C57417-2998-4CE9-9F53-C846BBDDA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020750-16E5-4BE2-903F-BF8615589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C302D-BB93-4734-98FE-659BDB545A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258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4AADFA33-BC12-45B8-8211-56E6CAD46603}"/>
              </a:ext>
            </a:extLst>
          </p:cNvPr>
          <p:cNvGrpSpPr/>
          <p:nvPr/>
        </p:nvGrpSpPr>
        <p:grpSpPr>
          <a:xfrm rot="5400000">
            <a:off x="6885219" y="210291"/>
            <a:ext cx="5517072" cy="5096490"/>
            <a:chOff x="0" y="0"/>
            <a:chExt cx="5265505" cy="4864100"/>
          </a:xfrm>
        </p:grpSpPr>
        <p:grpSp>
          <p:nvGrpSpPr>
            <p:cNvPr id="107" name="그룹 106">
              <a:extLst>
                <a:ext uri="{FF2B5EF4-FFF2-40B4-BE49-F238E27FC236}">
                  <a16:creationId xmlns:a16="http://schemas.microsoft.com/office/drawing/2014/main" id="{68C678B6-BBDA-4E77-B346-C7BFF72A9D4A}"/>
                </a:ext>
              </a:extLst>
            </p:cNvPr>
            <p:cNvGrpSpPr/>
            <p:nvPr/>
          </p:nvGrpSpPr>
          <p:grpSpPr>
            <a:xfrm>
              <a:off x="0" y="0"/>
              <a:ext cx="5265505" cy="4521379"/>
              <a:chOff x="-4832" y="0"/>
              <a:chExt cx="5265505" cy="4521379"/>
            </a:xfrm>
          </p:grpSpPr>
          <p:sp>
            <p:nvSpPr>
              <p:cNvPr id="6" name="Freeform 75">
                <a:extLst>
                  <a:ext uri="{FF2B5EF4-FFF2-40B4-BE49-F238E27FC236}">
                    <a16:creationId xmlns:a16="http://schemas.microsoft.com/office/drawing/2014/main" id="{62642E6A-29DB-4BCA-B21F-463BFAF3B075}"/>
                  </a:ext>
                </a:extLst>
              </p:cNvPr>
              <p:cNvSpPr>
                <a:spLocks/>
              </p:cNvSpPr>
              <p:nvPr/>
            </p:nvSpPr>
            <p:spPr bwMode="auto">
              <a:xfrm rot="14400000">
                <a:off x="1534329" y="1397787"/>
                <a:ext cx="2147888" cy="3678238"/>
              </a:xfrm>
              <a:custGeom>
                <a:avLst/>
                <a:gdLst>
                  <a:gd name="T0" fmla="*/ 1353 w 1353"/>
                  <a:gd name="T1" fmla="*/ 0 h 2317"/>
                  <a:gd name="T2" fmla="*/ 0 w 1353"/>
                  <a:gd name="T3" fmla="*/ 712 h 2317"/>
                  <a:gd name="T4" fmla="*/ 882 w 1353"/>
                  <a:gd name="T5" fmla="*/ 2317 h 2317"/>
                  <a:gd name="T6" fmla="*/ 1353 w 1353"/>
                  <a:gd name="T7" fmla="*/ 0 h 2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53" h="2317">
                    <a:moveTo>
                      <a:pt x="1353" y="0"/>
                    </a:moveTo>
                    <a:lnTo>
                      <a:pt x="0" y="712"/>
                    </a:lnTo>
                    <a:lnTo>
                      <a:pt x="882" y="2317"/>
                    </a:lnTo>
                    <a:lnTo>
                      <a:pt x="1353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10" name="Freeform 79">
                <a:extLst>
                  <a:ext uri="{FF2B5EF4-FFF2-40B4-BE49-F238E27FC236}">
                    <a16:creationId xmlns:a16="http://schemas.microsoft.com/office/drawing/2014/main" id="{FD04542F-9005-4318-A4F8-092AEC621409}"/>
                  </a:ext>
                </a:extLst>
              </p:cNvPr>
              <p:cNvSpPr>
                <a:spLocks/>
              </p:cNvSpPr>
              <p:nvPr/>
            </p:nvSpPr>
            <p:spPr bwMode="auto">
              <a:xfrm rot="14400000">
                <a:off x="2910379" y="1439775"/>
                <a:ext cx="1400175" cy="3300413"/>
              </a:xfrm>
              <a:custGeom>
                <a:avLst/>
                <a:gdLst>
                  <a:gd name="T0" fmla="*/ 0 w 882"/>
                  <a:gd name="T1" fmla="*/ 0 h 2079"/>
                  <a:gd name="T2" fmla="*/ 870 w 882"/>
                  <a:gd name="T3" fmla="*/ 2079 h 2079"/>
                  <a:gd name="T4" fmla="*/ 882 w 882"/>
                  <a:gd name="T5" fmla="*/ 1605 h 2079"/>
                  <a:gd name="T6" fmla="*/ 0 w 882"/>
                  <a:gd name="T7" fmla="*/ 0 h 20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82" h="2079">
                    <a:moveTo>
                      <a:pt x="0" y="0"/>
                    </a:moveTo>
                    <a:lnTo>
                      <a:pt x="870" y="2079"/>
                    </a:lnTo>
                    <a:lnTo>
                      <a:pt x="882" y="16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35" name="자유형: 도형 34">
                <a:extLst>
                  <a:ext uri="{FF2B5EF4-FFF2-40B4-BE49-F238E27FC236}">
                    <a16:creationId xmlns:a16="http://schemas.microsoft.com/office/drawing/2014/main" id="{CE1F2760-5311-4E94-B154-693114381758}"/>
                  </a:ext>
                </a:extLst>
              </p:cNvPr>
              <p:cNvSpPr/>
              <p:nvPr/>
            </p:nvSpPr>
            <p:spPr>
              <a:xfrm>
                <a:off x="-4832" y="0"/>
                <a:ext cx="1247251" cy="3226403"/>
              </a:xfrm>
              <a:custGeom>
                <a:avLst/>
                <a:gdLst>
                  <a:gd name="connsiteX0" fmla="*/ 0 w 1247251"/>
                  <a:gd name="connsiteY0" fmla="*/ 0 h 3226403"/>
                  <a:gd name="connsiteX1" fmla="*/ 1247251 w 1247251"/>
                  <a:gd name="connsiteY1" fmla="*/ 0 h 3226403"/>
                  <a:gd name="connsiteX2" fmla="*/ 483411 w 1247251"/>
                  <a:gd name="connsiteY2" fmla="*/ 3226403 h 3226403"/>
                  <a:gd name="connsiteX3" fmla="*/ 0 w 1247251"/>
                  <a:gd name="connsiteY3" fmla="*/ 2657168 h 3226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47251" h="3226403">
                    <a:moveTo>
                      <a:pt x="0" y="0"/>
                    </a:moveTo>
                    <a:lnTo>
                      <a:pt x="1247251" y="0"/>
                    </a:lnTo>
                    <a:lnTo>
                      <a:pt x="483411" y="3226403"/>
                    </a:lnTo>
                    <a:lnTo>
                      <a:pt x="0" y="2657168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37" name="자유형: 도형 36">
                <a:extLst>
                  <a:ext uri="{FF2B5EF4-FFF2-40B4-BE49-F238E27FC236}">
                    <a16:creationId xmlns:a16="http://schemas.microsoft.com/office/drawing/2014/main" id="{2C97F377-1E1D-4AA7-93FD-2F7328F23162}"/>
                  </a:ext>
                </a:extLst>
              </p:cNvPr>
              <p:cNvSpPr/>
              <p:nvPr/>
            </p:nvSpPr>
            <p:spPr>
              <a:xfrm>
                <a:off x="-4832" y="2634432"/>
                <a:ext cx="514685" cy="721127"/>
              </a:xfrm>
              <a:custGeom>
                <a:avLst/>
                <a:gdLst>
                  <a:gd name="connsiteX0" fmla="*/ 0 w 559522"/>
                  <a:gd name="connsiteY0" fmla="*/ 0 h 783948"/>
                  <a:gd name="connsiteX1" fmla="*/ 559522 w 559522"/>
                  <a:gd name="connsiteY1" fmla="*/ 658858 h 783948"/>
                  <a:gd name="connsiteX2" fmla="*/ 0 w 559522"/>
                  <a:gd name="connsiteY2" fmla="*/ 783948 h 7839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9522" h="783948">
                    <a:moveTo>
                      <a:pt x="0" y="0"/>
                    </a:moveTo>
                    <a:lnTo>
                      <a:pt x="559522" y="658858"/>
                    </a:lnTo>
                    <a:lnTo>
                      <a:pt x="0" y="78394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39" name="자유형: 도형 38">
                <a:extLst>
                  <a:ext uri="{FF2B5EF4-FFF2-40B4-BE49-F238E27FC236}">
                    <a16:creationId xmlns:a16="http://schemas.microsoft.com/office/drawing/2014/main" id="{D75A2094-249B-4446-92C1-CEEF72D26E34}"/>
                  </a:ext>
                </a:extLst>
              </p:cNvPr>
              <p:cNvSpPr/>
              <p:nvPr/>
            </p:nvSpPr>
            <p:spPr>
              <a:xfrm>
                <a:off x="478578" y="0"/>
                <a:ext cx="3559304" cy="3226403"/>
              </a:xfrm>
              <a:custGeom>
                <a:avLst/>
                <a:gdLst>
                  <a:gd name="connsiteX0" fmla="*/ 763840 w 3559304"/>
                  <a:gd name="connsiteY0" fmla="*/ 0 h 3226403"/>
                  <a:gd name="connsiteX1" fmla="*/ 1328491 w 3559304"/>
                  <a:gd name="connsiteY1" fmla="*/ 0 h 3226403"/>
                  <a:gd name="connsiteX2" fmla="*/ 3559304 w 3559304"/>
                  <a:gd name="connsiteY2" fmla="*/ 2034822 h 3226403"/>
                  <a:gd name="connsiteX3" fmla="*/ 0 w 3559304"/>
                  <a:gd name="connsiteY3" fmla="*/ 3226403 h 3226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559304" h="3226403">
                    <a:moveTo>
                      <a:pt x="763840" y="0"/>
                    </a:moveTo>
                    <a:lnTo>
                      <a:pt x="1328491" y="0"/>
                    </a:lnTo>
                    <a:lnTo>
                      <a:pt x="3559304" y="2034822"/>
                    </a:lnTo>
                    <a:lnTo>
                      <a:pt x="0" y="322640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41" name="자유형: 도형 40">
                <a:extLst>
                  <a:ext uri="{FF2B5EF4-FFF2-40B4-BE49-F238E27FC236}">
                    <a16:creationId xmlns:a16="http://schemas.microsoft.com/office/drawing/2014/main" id="{8AFEC35E-C3F1-4850-A597-0A52C4D67FAF}"/>
                  </a:ext>
                </a:extLst>
              </p:cNvPr>
              <p:cNvSpPr/>
              <p:nvPr/>
            </p:nvSpPr>
            <p:spPr>
              <a:xfrm>
                <a:off x="1807069" y="0"/>
                <a:ext cx="2230813" cy="2034823"/>
              </a:xfrm>
              <a:custGeom>
                <a:avLst/>
                <a:gdLst>
                  <a:gd name="connsiteX0" fmla="*/ 0 w 2230813"/>
                  <a:gd name="connsiteY0" fmla="*/ 0 h 2034823"/>
                  <a:gd name="connsiteX1" fmla="*/ 2188698 w 2230813"/>
                  <a:gd name="connsiteY1" fmla="*/ 0 h 2034823"/>
                  <a:gd name="connsiteX2" fmla="*/ 2230813 w 2230813"/>
                  <a:gd name="connsiteY2" fmla="*/ 2034823 h 2034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230813" h="2034823">
                    <a:moveTo>
                      <a:pt x="0" y="0"/>
                    </a:moveTo>
                    <a:lnTo>
                      <a:pt x="2188698" y="0"/>
                    </a:lnTo>
                    <a:lnTo>
                      <a:pt x="2230813" y="203482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43" name="자유형: 도형 42">
                <a:extLst>
                  <a:ext uri="{FF2B5EF4-FFF2-40B4-BE49-F238E27FC236}">
                    <a16:creationId xmlns:a16="http://schemas.microsoft.com/office/drawing/2014/main" id="{39B9C29E-E70E-4CAB-8450-F07CB7D0B250}"/>
                  </a:ext>
                </a:extLst>
              </p:cNvPr>
              <p:cNvSpPr/>
              <p:nvPr/>
            </p:nvSpPr>
            <p:spPr>
              <a:xfrm>
                <a:off x="3995765" y="0"/>
                <a:ext cx="703304" cy="2034822"/>
              </a:xfrm>
              <a:custGeom>
                <a:avLst/>
                <a:gdLst>
                  <a:gd name="connsiteX0" fmla="*/ 0 w 703304"/>
                  <a:gd name="connsiteY0" fmla="*/ 0 h 2034822"/>
                  <a:gd name="connsiteX1" fmla="*/ 302430 w 703304"/>
                  <a:gd name="connsiteY1" fmla="*/ 0 h 2034822"/>
                  <a:gd name="connsiteX2" fmla="*/ 703304 w 703304"/>
                  <a:gd name="connsiteY2" fmla="*/ 1675083 h 2034822"/>
                  <a:gd name="connsiteX3" fmla="*/ 42116 w 703304"/>
                  <a:gd name="connsiteY3" fmla="*/ 2034822 h 2034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03304" h="2034822">
                    <a:moveTo>
                      <a:pt x="0" y="0"/>
                    </a:moveTo>
                    <a:lnTo>
                      <a:pt x="302430" y="0"/>
                    </a:lnTo>
                    <a:lnTo>
                      <a:pt x="703304" y="1675083"/>
                    </a:lnTo>
                    <a:lnTo>
                      <a:pt x="42116" y="2034822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106" name="자유형: 도형 105">
                <a:extLst>
                  <a:ext uri="{FF2B5EF4-FFF2-40B4-BE49-F238E27FC236}">
                    <a16:creationId xmlns:a16="http://schemas.microsoft.com/office/drawing/2014/main" id="{A850E12C-6BEB-49FA-B88B-49A1BFA1716E}"/>
                  </a:ext>
                </a:extLst>
              </p:cNvPr>
              <p:cNvSpPr/>
              <p:nvPr/>
            </p:nvSpPr>
            <p:spPr>
              <a:xfrm>
                <a:off x="-4832" y="3226403"/>
                <a:ext cx="2536222" cy="1294976"/>
              </a:xfrm>
              <a:custGeom>
                <a:avLst/>
                <a:gdLst>
                  <a:gd name="connsiteX0" fmla="*/ 483409 w 2536222"/>
                  <a:gd name="connsiteY0" fmla="*/ 0 h 1294976"/>
                  <a:gd name="connsiteX1" fmla="*/ 2536222 w 2536222"/>
                  <a:gd name="connsiteY1" fmla="*/ 1294976 h 1294976"/>
                  <a:gd name="connsiteX2" fmla="*/ 0 w 2536222"/>
                  <a:gd name="connsiteY2" fmla="*/ 634110 h 1294976"/>
                  <a:gd name="connsiteX3" fmla="*/ 0 w 2536222"/>
                  <a:gd name="connsiteY3" fmla="*/ 108074 h 1294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36222" h="1294976">
                    <a:moveTo>
                      <a:pt x="483409" y="0"/>
                    </a:moveTo>
                    <a:lnTo>
                      <a:pt x="2536222" y="1294976"/>
                    </a:lnTo>
                    <a:lnTo>
                      <a:pt x="0" y="634110"/>
                    </a:lnTo>
                    <a:lnTo>
                      <a:pt x="0" y="108074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sp>
          <p:nvSpPr>
            <p:cNvPr id="96" name="자유형: 도형 95">
              <a:extLst>
                <a:ext uri="{FF2B5EF4-FFF2-40B4-BE49-F238E27FC236}">
                  <a16:creationId xmlns:a16="http://schemas.microsoft.com/office/drawing/2014/main" id="{44C19002-302B-43FE-9E7F-A271F0BE4C21}"/>
                </a:ext>
              </a:extLst>
            </p:cNvPr>
            <p:cNvSpPr/>
            <p:nvPr/>
          </p:nvSpPr>
          <p:spPr>
            <a:xfrm>
              <a:off x="0" y="0"/>
              <a:ext cx="5010019" cy="4864100"/>
            </a:xfrm>
            <a:custGeom>
              <a:avLst/>
              <a:gdLst>
                <a:gd name="connsiteX0" fmla="*/ 2834175 w 5010019"/>
                <a:gd name="connsiteY0" fmla="*/ 2058487 h 4864100"/>
                <a:gd name="connsiteX1" fmla="*/ 2832899 w 5010019"/>
                <a:gd name="connsiteY1" fmla="*/ 2075643 h 4864100"/>
                <a:gd name="connsiteX2" fmla="*/ 2811692 w 5010019"/>
                <a:gd name="connsiteY2" fmla="*/ 2094125 h 4864100"/>
                <a:gd name="connsiteX3" fmla="*/ 2799611 w 5010019"/>
                <a:gd name="connsiteY3" fmla="*/ 2093533 h 4864100"/>
                <a:gd name="connsiteX4" fmla="*/ 2365708 w 5010019"/>
                <a:gd name="connsiteY4" fmla="*/ 4793208 h 4864100"/>
                <a:gd name="connsiteX5" fmla="*/ 2372094 w 5010019"/>
                <a:gd name="connsiteY5" fmla="*/ 4793674 h 4864100"/>
                <a:gd name="connsiteX6" fmla="*/ 2375881 w 5010019"/>
                <a:gd name="connsiteY6" fmla="*/ 4797914 h 4864100"/>
                <a:gd name="connsiteX7" fmla="*/ 4944037 w 5010019"/>
                <a:gd name="connsiteY7" fmla="*/ 2127923 h 4864100"/>
                <a:gd name="connsiteX8" fmla="*/ 4935717 w 5010019"/>
                <a:gd name="connsiteY8" fmla="*/ 2118951 h 4864100"/>
                <a:gd name="connsiteX9" fmla="*/ 4936384 w 5010019"/>
                <a:gd name="connsiteY9" fmla="*/ 2110297 h 4864100"/>
                <a:gd name="connsiteX10" fmla="*/ 558184 w 5010019"/>
                <a:gd name="connsiteY10" fmla="*/ 0 h 4864100"/>
                <a:gd name="connsiteX11" fmla="*/ 572458 w 5010019"/>
                <a:gd name="connsiteY11" fmla="*/ 0 h 4864100"/>
                <a:gd name="connsiteX12" fmla="*/ 624523 w 5010019"/>
                <a:gd name="connsiteY12" fmla="*/ 47806 h 4864100"/>
                <a:gd name="connsiteX13" fmla="*/ 2772345 w 5010019"/>
                <a:gd name="connsiteY13" fmla="*/ 2019926 h 4864100"/>
                <a:gd name="connsiteX14" fmla="*/ 2781792 w 5010019"/>
                <a:gd name="connsiteY14" fmla="*/ 2028601 h 4864100"/>
                <a:gd name="connsiteX15" fmla="*/ 2787642 w 5010019"/>
                <a:gd name="connsiteY15" fmla="*/ 2023276 h 4864100"/>
                <a:gd name="connsiteX16" fmla="*/ 2802873 w 5010019"/>
                <a:gd name="connsiteY16" fmla="*/ 2024429 h 4864100"/>
                <a:gd name="connsiteX17" fmla="*/ 2865329 w 5010019"/>
                <a:gd name="connsiteY17" fmla="*/ 1756282 h 4864100"/>
                <a:gd name="connsiteX18" fmla="*/ 3227088 w 5010019"/>
                <a:gd name="connsiteY18" fmla="*/ 203107 h 4864100"/>
                <a:gd name="connsiteX19" fmla="*/ 3274395 w 5010019"/>
                <a:gd name="connsiteY19" fmla="*/ 0 h 4864100"/>
                <a:gd name="connsiteX20" fmla="*/ 3284251 w 5010019"/>
                <a:gd name="connsiteY20" fmla="*/ 0 h 4864100"/>
                <a:gd name="connsiteX21" fmla="*/ 2812324 w 5010019"/>
                <a:gd name="connsiteY21" fmla="*/ 2025144 h 4864100"/>
                <a:gd name="connsiteX22" fmla="*/ 2815839 w 5010019"/>
                <a:gd name="connsiteY22" fmla="*/ 2025409 h 4864100"/>
                <a:gd name="connsiteX23" fmla="*/ 2835032 w 5010019"/>
                <a:gd name="connsiteY23" fmla="*/ 2046972 h 4864100"/>
                <a:gd name="connsiteX24" fmla="*/ 2834895 w 5010019"/>
                <a:gd name="connsiteY24" fmla="*/ 2048809 h 4864100"/>
                <a:gd name="connsiteX25" fmla="*/ 4937132 w 5010019"/>
                <a:gd name="connsiteY25" fmla="*/ 2100580 h 4864100"/>
                <a:gd name="connsiteX26" fmla="*/ 4937889 w 5010019"/>
                <a:gd name="connsiteY26" fmla="*/ 2090753 h 4864100"/>
                <a:gd name="connsiteX27" fmla="*/ 4953357 w 5010019"/>
                <a:gd name="connsiteY27" fmla="*/ 2077240 h 4864100"/>
                <a:gd name="connsiteX28" fmla="*/ 4063112 w 5010019"/>
                <a:gd name="connsiteY28" fmla="*/ 0 h 4864100"/>
                <a:gd name="connsiteX29" fmla="*/ 4074855 w 5010019"/>
                <a:gd name="connsiteY29" fmla="*/ 0 h 4864100"/>
                <a:gd name="connsiteX30" fmla="*/ 4091997 w 5010019"/>
                <a:gd name="connsiteY30" fmla="*/ 39959 h 4864100"/>
                <a:gd name="connsiteX31" fmla="*/ 4957075 w 5010019"/>
                <a:gd name="connsiteY31" fmla="*/ 2056443 h 4864100"/>
                <a:gd name="connsiteX32" fmla="*/ 4963680 w 5010019"/>
                <a:gd name="connsiteY32" fmla="*/ 2071840 h 4864100"/>
                <a:gd name="connsiteX33" fmla="*/ 4989069 w 5010019"/>
                <a:gd name="connsiteY33" fmla="*/ 2073693 h 4864100"/>
                <a:gd name="connsiteX34" fmla="*/ 5006453 w 5010019"/>
                <a:gd name="connsiteY34" fmla="*/ 2123927 h 4864100"/>
                <a:gd name="connsiteX35" fmla="*/ 4955271 w 5010019"/>
                <a:gd name="connsiteY35" fmla="*/ 2140038 h 4864100"/>
                <a:gd name="connsiteX36" fmla="*/ 4951695 w 5010019"/>
                <a:gd name="connsiteY36" fmla="*/ 2136181 h 4864100"/>
                <a:gd name="connsiteX37" fmla="*/ 4738399 w 5010019"/>
                <a:gd name="connsiteY37" fmla="*/ 2357740 h 4864100"/>
                <a:gd name="connsiteX38" fmla="*/ 2395607 w 5010019"/>
                <a:gd name="connsiteY38" fmla="*/ 4791294 h 4864100"/>
                <a:gd name="connsiteX39" fmla="*/ 2382306 w 5010019"/>
                <a:gd name="connsiteY39" fmla="*/ 4805111 h 4864100"/>
                <a:gd name="connsiteX40" fmla="*/ 2390924 w 5010019"/>
                <a:gd name="connsiteY40" fmla="*/ 4814763 h 4864100"/>
                <a:gd name="connsiteX41" fmla="*/ 2389475 w 5010019"/>
                <a:gd name="connsiteY41" fmla="*/ 4842960 h 4864100"/>
                <a:gd name="connsiteX42" fmla="*/ 2338295 w 5010019"/>
                <a:gd name="connsiteY42" fmla="*/ 4860021 h 4864100"/>
                <a:gd name="connsiteX43" fmla="*/ 2318740 w 5010019"/>
                <a:gd name="connsiteY43" fmla="*/ 4838932 h 4864100"/>
                <a:gd name="connsiteX44" fmla="*/ 2320111 w 5010019"/>
                <a:gd name="connsiteY44" fmla="*/ 4821142 h 4864100"/>
                <a:gd name="connsiteX45" fmla="*/ 2078079 w 5010019"/>
                <a:gd name="connsiteY45" fmla="*/ 4752690 h 4864100"/>
                <a:gd name="connsiteX46" fmla="*/ 125452 w 5010019"/>
                <a:gd name="connsiteY46" fmla="*/ 4200444 h 4864100"/>
                <a:gd name="connsiteX47" fmla="*/ 0 w 5010019"/>
                <a:gd name="connsiteY47" fmla="*/ 4164963 h 4864100"/>
                <a:gd name="connsiteX48" fmla="*/ 0 w 5010019"/>
                <a:gd name="connsiteY48" fmla="*/ 4156318 h 4864100"/>
                <a:gd name="connsiteX49" fmla="*/ 2308549 w 5010019"/>
                <a:gd name="connsiteY49" fmla="*/ 4807574 h 4864100"/>
                <a:gd name="connsiteX50" fmla="*/ 2110165 w 5010019"/>
                <a:gd name="connsiteY50" fmla="*/ 4701824 h 4864100"/>
                <a:gd name="connsiteX51" fmla="*/ 765316 w 5010019"/>
                <a:gd name="connsiteY51" fmla="*/ 3984948 h 4864100"/>
                <a:gd name="connsiteX52" fmla="*/ 763609 w 5010019"/>
                <a:gd name="connsiteY52" fmla="*/ 3984038 h 4864100"/>
                <a:gd name="connsiteX53" fmla="*/ 0 w 5010019"/>
                <a:gd name="connsiteY53" fmla="*/ 3577329 h 4864100"/>
                <a:gd name="connsiteX54" fmla="*/ 0 w 5010019"/>
                <a:gd name="connsiteY54" fmla="*/ 3564901 h 4864100"/>
                <a:gd name="connsiteX55" fmla="*/ 325331 w 5010019"/>
                <a:gd name="connsiteY55" fmla="*/ 3738304 h 4864100"/>
                <a:gd name="connsiteX56" fmla="*/ 911001 w 5010019"/>
                <a:gd name="connsiteY56" fmla="*/ 4050470 h 4864100"/>
                <a:gd name="connsiteX57" fmla="*/ 1065972 w 5010019"/>
                <a:gd name="connsiteY57" fmla="*/ 4133069 h 4864100"/>
                <a:gd name="connsiteX58" fmla="*/ 2327336 w 5010019"/>
                <a:gd name="connsiteY58" fmla="*/ 4805124 h 4864100"/>
                <a:gd name="connsiteX59" fmla="*/ 2342883 w 5010019"/>
                <a:gd name="connsiteY59" fmla="*/ 4791542 h 4864100"/>
                <a:gd name="connsiteX60" fmla="*/ 2355157 w 5010019"/>
                <a:gd name="connsiteY60" fmla="*/ 4792438 h 4864100"/>
                <a:gd name="connsiteX61" fmla="*/ 2390469 w 5010019"/>
                <a:gd name="connsiteY61" fmla="*/ 4573228 h 4864100"/>
                <a:gd name="connsiteX62" fmla="*/ 2464117 w 5010019"/>
                <a:gd name="connsiteY62" fmla="*/ 4116038 h 4864100"/>
                <a:gd name="connsiteX63" fmla="*/ 2464166 w 5010019"/>
                <a:gd name="connsiteY63" fmla="*/ 4115728 h 4864100"/>
                <a:gd name="connsiteX64" fmla="*/ 2788700 w 5010019"/>
                <a:gd name="connsiteY64" fmla="*/ 2092999 h 4864100"/>
                <a:gd name="connsiteX65" fmla="*/ 2782666 w 5010019"/>
                <a:gd name="connsiteY65" fmla="*/ 2092703 h 4864100"/>
                <a:gd name="connsiteX66" fmla="*/ 2764303 w 5010019"/>
                <a:gd name="connsiteY66" fmla="*/ 2070786 h 4864100"/>
                <a:gd name="connsiteX67" fmla="*/ 2764414 w 5010019"/>
                <a:gd name="connsiteY67" fmla="*/ 2069391 h 4864100"/>
                <a:gd name="connsiteX68" fmla="*/ 2485508 w 5010019"/>
                <a:gd name="connsiteY68" fmla="*/ 2162148 h 4864100"/>
                <a:gd name="connsiteX69" fmla="*/ 83710 w 5010019"/>
                <a:gd name="connsiteY69" fmla="*/ 2960932 h 4864100"/>
                <a:gd name="connsiteX70" fmla="*/ 0 w 5010019"/>
                <a:gd name="connsiteY70" fmla="*/ 2988772 h 4864100"/>
                <a:gd name="connsiteX71" fmla="*/ 0 w 5010019"/>
                <a:gd name="connsiteY71" fmla="*/ 2978246 h 4864100"/>
                <a:gd name="connsiteX72" fmla="*/ 66668 w 5010019"/>
                <a:gd name="connsiteY72" fmla="*/ 2956074 h 4864100"/>
                <a:gd name="connsiteX73" fmla="*/ 2756136 w 5010019"/>
                <a:gd name="connsiteY73" fmla="*/ 2061622 h 4864100"/>
                <a:gd name="connsiteX74" fmla="*/ 2765273 w 5010019"/>
                <a:gd name="connsiteY74" fmla="*/ 2058583 h 4864100"/>
                <a:gd name="connsiteX75" fmla="*/ 2766555 w 5010019"/>
                <a:gd name="connsiteY75" fmla="*/ 2042469 h 4864100"/>
                <a:gd name="connsiteX76" fmla="*/ 2775597 w 5010019"/>
                <a:gd name="connsiteY76" fmla="*/ 2034240 h 4864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5010019" h="4864100">
                  <a:moveTo>
                    <a:pt x="2834175" y="2058487"/>
                  </a:moveTo>
                  <a:lnTo>
                    <a:pt x="2832899" y="2075643"/>
                  </a:lnTo>
                  <a:cubicBezTo>
                    <a:pt x="2828633" y="2084647"/>
                    <a:pt x="2820815" y="2091044"/>
                    <a:pt x="2811692" y="2094125"/>
                  </a:cubicBezTo>
                  <a:lnTo>
                    <a:pt x="2799611" y="2093533"/>
                  </a:lnTo>
                  <a:lnTo>
                    <a:pt x="2365708" y="4793208"/>
                  </a:lnTo>
                  <a:lnTo>
                    <a:pt x="2372094" y="4793674"/>
                  </a:lnTo>
                  <a:lnTo>
                    <a:pt x="2375881" y="4797914"/>
                  </a:lnTo>
                  <a:lnTo>
                    <a:pt x="4944037" y="2127923"/>
                  </a:lnTo>
                  <a:lnTo>
                    <a:pt x="4935717" y="2118951"/>
                  </a:lnTo>
                  <a:lnTo>
                    <a:pt x="4936384" y="2110297"/>
                  </a:lnTo>
                  <a:close/>
                  <a:moveTo>
                    <a:pt x="558184" y="0"/>
                  </a:moveTo>
                  <a:lnTo>
                    <a:pt x="572458" y="0"/>
                  </a:lnTo>
                  <a:lnTo>
                    <a:pt x="624523" y="47806"/>
                  </a:lnTo>
                  <a:cubicBezTo>
                    <a:pt x="2274812" y="1563094"/>
                    <a:pt x="2675202" y="1930730"/>
                    <a:pt x="2772345" y="2019926"/>
                  </a:cubicBezTo>
                  <a:lnTo>
                    <a:pt x="2781792" y="2028601"/>
                  </a:lnTo>
                  <a:lnTo>
                    <a:pt x="2787642" y="2023276"/>
                  </a:lnTo>
                  <a:lnTo>
                    <a:pt x="2802873" y="2024429"/>
                  </a:lnTo>
                  <a:lnTo>
                    <a:pt x="2865329" y="1756282"/>
                  </a:lnTo>
                  <a:cubicBezTo>
                    <a:pt x="3016878" y="1105624"/>
                    <a:pt x="3135007" y="598446"/>
                    <a:pt x="3227088" y="203107"/>
                  </a:cubicBezTo>
                  <a:lnTo>
                    <a:pt x="3274395" y="0"/>
                  </a:lnTo>
                  <a:lnTo>
                    <a:pt x="3284251" y="0"/>
                  </a:lnTo>
                  <a:lnTo>
                    <a:pt x="2812324" y="2025144"/>
                  </a:lnTo>
                  <a:lnTo>
                    <a:pt x="2815839" y="2025409"/>
                  </a:lnTo>
                  <a:cubicBezTo>
                    <a:pt x="2825317" y="2030148"/>
                    <a:pt x="2831952" y="2037968"/>
                    <a:pt x="2835032" y="2046972"/>
                  </a:cubicBezTo>
                  <a:lnTo>
                    <a:pt x="2834895" y="2048809"/>
                  </a:lnTo>
                  <a:lnTo>
                    <a:pt x="4937132" y="2100580"/>
                  </a:lnTo>
                  <a:lnTo>
                    <a:pt x="4937889" y="2090753"/>
                  </a:lnTo>
                  <a:lnTo>
                    <a:pt x="4953357" y="2077240"/>
                  </a:lnTo>
                  <a:lnTo>
                    <a:pt x="4063112" y="0"/>
                  </a:lnTo>
                  <a:lnTo>
                    <a:pt x="4074855" y="0"/>
                  </a:lnTo>
                  <a:lnTo>
                    <a:pt x="4091997" y="39959"/>
                  </a:lnTo>
                  <a:cubicBezTo>
                    <a:pt x="4726507" y="1518992"/>
                    <a:pt x="4906191" y="1937833"/>
                    <a:pt x="4957075" y="2056443"/>
                  </a:cubicBezTo>
                  <a:lnTo>
                    <a:pt x="4963680" y="2071840"/>
                  </a:lnTo>
                  <a:lnTo>
                    <a:pt x="4989069" y="2073693"/>
                  </a:lnTo>
                  <a:cubicBezTo>
                    <a:pt x="5007418" y="2082224"/>
                    <a:pt x="5015143" y="2104970"/>
                    <a:pt x="5006453" y="2123927"/>
                  </a:cubicBezTo>
                  <a:cubicBezTo>
                    <a:pt x="4996795" y="2141934"/>
                    <a:pt x="4973619" y="2149517"/>
                    <a:pt x="4955271" y="2140038"/>
                  </a:cubicBezTo>
                  <a:lnTo>
                    <a:pt x="4951695" y="2136181"/>
                  </a:lnTo>
                  <a:lnTo>
                    <a:pt x="4738399" y="2357740"/>
                  </a:lnTo>
                  <a:cubicBezTo>
                    <a:pt x="2953415" y="4211877"/>
                    <a:pt x="2507168" y="4675411"/>
                    <a:pt x="2395607" y="4791294"/>
                  </a:cubicBezTo>
                  <a:lnTo>
                    <a:pt x="2382306" y="4805111"/>
                  </a:lnTo>
                  <a:lnTo>
                    <a:pt x="2390924" y="4814763"/>
                  </a:lnTo>
                  <a:cubicBezTo>
                    <a:pt x="2394063" y="4823767"/>
                    <a:pt x="2393821" y="4833956"/>
                    <a:pt x="2389475" y="4842960"/>
                  </a:cubicBezTo>
                  <a:cubicBezTo>
                    <a:pt x="2379820" y="4861915"/>
                    <a:pt x="2356643" y="4869498"/>
                    <a:pt x="2338295" y="4860021"/>
                  </a:cubicBezTo>
                  <a:cubicBezTo>
                    <a:pt x="2328638" y="4855755"/>
                    <a:pt x="2321878" y="4847936"/>
                    <a:pt x="2318740" y="4838932"/>
                  </a:cubicBezTo>
                  <a:lnTo>
                    <a:pt x="2320111" y="4821142"/>
                  </a:lnTo>
                  <a:lnTo>
                    <a:pt x="2078079" y="4752690"/>
                  </a:lnTo>
                  <a:cubicBezTo>
                    <a:pt x="1151485" y="4490629"/>
                    <a:pt x="535263" y="4316348"/>
                    <a:pt x="125452" y="4200444"/>
                  </a:cubicBezTo>
                  <a:lnTo>
                    <a:pt x="0" y="4164963"/>
                  </a:lnTo>
                  <a:lnTo>
                    <a:pt x="0" y="4156318"/>
                  </a:lnTo>
                  <a:lnTo>
                    <a:pt x="2308549" y="4807574"/>
                  </a:lnTo>
                  <a:lnTo>
                    <a:pt x="2110165" y="4701824"/>
                  </a:lnTo>
                  <a:cubicBezTo>
                    <a:pt x="1560881" y="4409026"/>
                    <a:pt x="1119688" y="4173847"/>
                    <a:pt x="765316" y="3984948"/>
                  </a:cubicBezTo>
                  <a:lnTo>
                    <a:pt x="763609" y="3984038"/>
                  </a:lnTo>
                  <a:lnTo>
                    <a:pt x="0" y="3577329"/>
                  </a:lnTo>
                  <a:lnTo>
                    <a:pt x="0" y="3564901"/>
                  </a:lnTo>
                  <a:lnTo>
                    <a:pt x="325331" y="3738304"/>
                  </a:lnTo>
                  <a:cubicBezTo>
                    <a:pt x="543048" y="3854349"/>
                    <a:pt x="737439" y="3957960"/>
                    <a:pt x="911001" y="4050470"/>
                  </a:cubicBezTo>
                  <a:lnTo>
                    <a:pt x="1065972" y="4133069"/>
                  </a:lnTo>
                  <a:lnTo>
                    <a:pt x="2327336" y="4805124"/>
                  </a:lnTo>
                  <a:lnTo>
                    <a:pt x="2342883" y="4791542"/>
                  </a:lnTo>
                  <a:lnTo>
                    <a:pt x="2355157" y="4792438"/>
                  </a:lnTo>
                  <a:lnTo>
                    <a:pt x="2390469" y="4573228"/>
                  </a:lnTo>
                  <a:cubicBezTo>
                    <a:pt x="2416672" y="4410562"/>
                    <a:pt x="2441185" y="4258391"/>
                    <a:pt x="2464117" y="4116038"/>
                  </a:cubicBezTo>
                  <a:lnTo>
                    <a:pt x="2464166" y="4115728"/>
                  </a:lnTo>
                  <a:lnTo>
                    <a:pt x="2788700" y="2092999"/>
                  </a:lnTo>
                  <a:lnTo>
                    <a:pt x="2782666" y="2092703"/>
                  </a:lnTo>
                  <a:cubicBezTo>
                    <a:pt x="2773662" y="2087964"/>
                    <a:pt x="2767265" y="2079908"/>
                    <a:pt x="2764303" y="2070786"/>
                  </a:cubicBezTo>
                  <a:lnTo>
                    <a:pt x="2764414" y="2069391"/>
                  </a:lnTo>
                  <a:lnTo>
                    <a:pt x="2485508" y="2162148"/>
                  </a:lnTo>
                  <a:cubicBezTo>
                    <a:pt x="1289888" y="2559785"/>
                    <a:pt x="546240" y="2807105"/>
                    <a:pt x="83710" y="2960932"/>
                  </a:cubicBezTo>
                  <a:lnTo>
                    <a:pt x="0" y="2988772"/>
                  </a:lnTo>
                  <a:lnTo>
                    <a:pt x="0" y="2978246"/>
                  </a:lnTo>
                  <a:lnTo>
                    <a:pt x="66668" y="2956074"/>
                  </a:lnTo>
                  <a:cubicBezTo>
                    <a:pt x="2116252" y="2274432"/>
                    <a:pt x="2628241" y="2104157"/>
                    <a:pt x="2756136" y="2061622"/>
                  </a:cubicBezTo>
                  <a:lnTo>
                    <a:pt x="2765273" y="2058583"/>
                  </a:lnTo>
                  <a:lnTo>
                    <a:pt x="2766555" y="2042469"/>
                  </a:lnTo>
                  <a:lnTo>
                    <a:pt x="2775597" y="203424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"/>
                <a:ea typeface="맑은 고딕"/>
                <a:cs typeface="+mn-cs"/>
              </a:endParaRPr>
            </a:p>
          </p:txBody>
        </p: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A4D82A82-B2A7-4A3E-860F-2525AB6AB58F}"/>
              </a:ext>
            </a:extLst>
          </p:cNvPr>
          <p:cNvSpPr txBox="1"/>
          <p:nvPr/>
        </p:nvSpPr>
        <p:spPr>
          <a:xfrm>
            <a:off x="568282" y="2298267"/>
            <a:ext cx="7574964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ko-KR" sz="6000" b="1" dirty="0">
                <a:solidFill>
                  <a:prstClr val="white"/>
                </a:solidFill>
                <a:latin typeface="Noto Sans"/>
                <a:ea typeface="맑은 고딕"/>
              </a:rPr>
              <a:t>ЗАЯВКА НА ДИЛЕРСТВО</a:t>
            </a:r>
            <a:r>
              <a:rPr lang="en-US" altLang="ko-KR" sz="6000" b="1" dirty="0">
                <a:solidFill>
                  <a:prstClr val="white"/>
                </a:solidFill>
                <a:latin typeface="Noto Sans"/>
                <a:ea typeface="맑은 고딕"/>
              </a:rPr>
              <a:t> </a:t>
            </a:r>
            <a:r>
              <a:rPr lang="en-US" altLang="ko-KR" sz="6000" b="1" dirty="0">
                <a:solidFill>
                  <a:srgbClr val="00B0F0"/>
                </a:solidFill>
                <a:latin typeface="Noto Sans"/>
                <a:ea typeface="맑은 고딕"/>
              </a:rPr>
              <a:t>GEELY</a:t>
            </a:r>
            <a:endParaRPr kumimoji="0" lang="ko-KR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5F4D93E-38D5-D713-245D-77DBA7363A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82" y="6346239"/>
            <a:ext cx="2339866" cy="33024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87E68FC0-CA23-47EC-81A5-8466AAB796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48345" y="6294859"/>
            <a:ext cx="2289724" cy="3816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705F9EC-35B4-482E-81ED-CF467F1F0703}"/>
              </a:ext>
            </a:extLst>
          </p:cNvPr>
          <p:cNvSpPr txBox="1"/>
          <p:nvPr/>
        </p:nvSpPr>
        <p:spPr>
          <a:xfrm>
            <a:off x="517481" y="4360129"/>
            <a:ext cx="9151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РАЗВИТИИЕ ДИЛЕРСКОЙ СЕТИ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 MOTORS KAZAKHSTAN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ru-KZ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16A75D4C-8791-47C1-B99A-8C1BC9982F0F}"/>
              </a:ext>
            </a:extLst>
          </p:cNvPr>
          <p:cNvCxnSpPr>
            <a:cxnSpLocks/>
          </p:cNvCxnSpPr>
          <p:nvPr/>
        </p:nvCxnSpPr>
        <p:spPr>
          <a:xfrm>
            <a:off x="517481" y="4259468"/>
            <a:ext cx="73903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668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ГРАФИК РЕКОНСТРУКЦИИ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1CF4279D-74F6-4547-87B6-643C9792A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736055"/>
              </p:ext>
            </p:extLst>
          </p:nvPr>
        </p:nvGraphicFramePr>
        <p:xfrm>
          <a:off x="337034" y="580577"/>
          <a:ext cx="8592058" cy="21945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794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7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50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График строительства (реконструкция действующего здания)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Требуемые действия от кандидата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Дилера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Срок окончания</a:t>
                      </a:r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Согласование проекта и графика работ с 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Geely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Казахстан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Обновление Экстерьера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Обновление Интерьера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Наличие сервисного оборудования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Соответствие временного решения стандартам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Технический запуск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503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dk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Церемония открытия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969174"/>
                  </a:ext>
                </a:extLst>
              </a:tr>
            </a:tbl>
          </a:graphicData>
        </a:graphic>
      </p:graphicFrame>
      <p:graphicFrame>
        <p:nvGraphicFramePr>
          <p:cNvPr id="23" name="Таблица 22">
            <a:extLst>
              <a:ext uri="{FF2B5EF4-FFF2-40B4-BE49-F238E27FC236}">
                <a16:creationId xmlns:a16="http://schemas.microsoft.com/office/drawing/2014/main" id="{71C19F7E-F88D-4D70-B721-AE01B72B5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81804"/>
              </p:ext>
            </p:extLst>
          </p:nvPr>
        </p:nvGraphicFramePr>
        <p:xfrm>
          <a:off x="337034" y="3006639"/>
          <a:ext cx="8592058" cy="34137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83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8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659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График строительства (строительство нового здания)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Требуемые действия от кандидата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Дилера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/>
                        <a:t>Срок окончания</a:t>
                      </a:r>
                      <a:endParaRPr lang="ru-RU" sz="100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74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Согласование проекта и графика работ с </a:t>
                      </a:r>
                      <a:r>
                        <a:rPr lang="en-US" sz="1000" b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Geely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Казахстан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Подготовка территории к работам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Земляные работы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Возведение металлоконструкций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Крыша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Стены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Остекление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Установка сервисного оборудования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Внутренние работы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Благоустройство территории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849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Технический запуск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Мес</a:t>
                      </a:r>
                      <a:r>
                        <a:rPr kumimoji="0" lang="en-US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/</a:t>
                      </a:r>
                      <a:r>
                        <a:rPr kumimoji="0" lang="ru-RU" sz="10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год</a:t>
                      </a:r>
                      <a:endParaRPr kumimoji="0" lang="ru-RU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521">
                <a:tc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Церемония открытия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/>
                        <a:t>Мес</a:t>
                      </a:r>
                      <a:r>
                        <a:rPr lang="en-US" sz="1000" b="0" dirty="0"/>
                        <a:t>/</a:t>
                      </a:r>
                      <a:r>
                        <a:rPr lang="ru-RU" sz="1000" b="0" dirty="0"/>
                        <a:t>год</a:t>
                      </a:r>
                      <a:endParaRPr lang="ru-RU" sz="1000" b="0" dirty="0">
                        <a:latin typeface="Arial Narrow" panose="020B0606020202030204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222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ОПЫТ КОМПАНИИ В АВТОБИЗНЕСЕ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0817758A-A0FF-4BB0-9248-F6C2E9E8F3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510390"/>
              </p:ext>
            </p:extLst>
          </p:nvPr>
        </p:nvGraphicFramePr>
        <p:xfrm>
          <a:off x="337034" y="773336"/>
          <a:ext cx="11283297" cy="1597084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088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46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56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36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825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364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Текущее состояние</a:t>
                      </a:r>
                      <a:endParaRPr lang="ru-RU" sz="10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Бренд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Официальный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          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Неофициальный 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Дата начала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деятельности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Адрес дилерского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центра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Постоянный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/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Временный ДЦ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Окончание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строительства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временного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Размер выставочного зала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сервиса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Достижения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 количественные и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качественные 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Год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Город, улица,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строение .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Год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²/ 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²</a:t>
                      </a:r>
                    </a:p>
                    <a:p>
                      <a:pPr algn="ctr"/>
                      <a:endParaRPr lang="en-US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2DB1D4D5-0498-412B-B075-511FBB9CB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797812"/>
              </p:ext>
            </p:extLst>
          </p:nvPr>
        </p:nvGraphicFramePr>
        <p:xfrm>
          <a:off x="337034" y="3159164"/>
          <a:ext cx="11283302" cy="24561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088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07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15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0316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960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44016">
                <a:tc gridSpan="1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Продажи</a:t>
                      </a:r>
                      <a:endParaRPr lang="ru-RU" sz="10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Бренд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Новые автомобили 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ед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Сервис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норма час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Запчасти 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тыс. тг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Финансовые показатели (прошлый год)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ru-RU" sz="14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22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23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Оборотный капитал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Чистая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прибыль, </a:t>
                      </a:r>
                    </a:p>
                    <a:p>
                      <a:pPr algn="ctr"/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после налогов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ИТОГО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232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ДЕЙСТВУЮЩЕГО ДЦ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ПОД УПРАВЛЕНИЕМ КАНДИДАТА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Вид на фасад ДЦ и прилегающую территорию</a:t>
            </a:r>
            <a:endParaRPr lang="ru-KZ" sz="1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Вид внутри ДЦ: Зона ресепшн</a:t>
            </a:r>
            <a:endParaRPr lang="ru-KZ" sz="1200" dirty="0">
              <a:solidFill>
                <a:schemeClr val="bg1"/>
              </a:solidFill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417BB4DC-2555-4114-9567-472981418C7A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ADB1434F-6E1C-47F3-B9BB-18B102D97A81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22" name="Рисунок 21">
                <a:extLst>
                  <a:ext uri="{FF2B5EF4-FFF2-40B4-BE49-F238E27FC236}">
                    <a16:creationId xmlns:a16="http://schemas.microsoft.com/office/drawing/2014/main" id="{5590BF56-4B97-4ABB-B07B-31F1E7E540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AEC12B39-0EB2-4332-9B5D-0F7A0CDC4955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DF50DC8-16DC-4585-A223-AAC6C115ADDC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AA3A5069-A815-4035-9DEE-167D8CC137AD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7854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ДЕЙСТВУЮЩЕГО ДЦ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ПОД УПРАВЛЕНИЕМ КАНДИДАТА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внутри ДЦ: Выставочные авто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внутри ДЦ: Отдел продаж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375EA497-CF2F-4DF6-9C69-4B9E9E27BB16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A6A6CC7B-A705-4BCF-8B62-32DE218CBB88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12A373DF-273C-43AA-844E-04A553F62B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BBED980-DDDB-4D7A-9A32-A914D4AAF5FC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7BCE1F5-9C3A-4085-9D41-2DB0F321FECD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CFCE9EF0-2872-49F8-A301-8D7FAAD1D85A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0365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ДЕЙСТВУЮЩЕГО ДЦ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ПОД УПРАВЛЕНИЕМ КАНДИДАТА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внутри ДЦ: Зона сервиса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внутри ДЦ: Склад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008B11F-323D-4D46-B9F8-44E9AE58AACD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2C29B2F4-5F1A-43FA-9774-7DE71578A45B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CE7DCC3C-6EAF-4199-83AF-48A7C3235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816737F-360D-4B4A-9CB5-DEE2885EEBE7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6A05DFF-2395-4BF2-A56C-11126BCE6765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977AA45A-74B9-4B9A-890C-B36DEE721C83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80217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ИНВЕСТИЦИИ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ОБОРОТНЫЙ КАПИТАЛ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83F56884-809B-4018-9558-FA50B62F60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286697"/>
              </p:ext>
            </p:extLst>
          </p:nvPr>
        </p:nvGraphicFramePr>
        <p:xfrm>
          <a:off x="337034" y="692696"/>
          <a:ext cx="11159680" cy="2499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58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Инвестиции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Официальное письмо и банка</a:t>
                      </a:r>
                      <a:endParaRPr lang="en-US" sz="12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Копия предоставляется отдельно </a:t>
                      </a:r>
                    </a:p>
                    <a:p>
                      <a:pPr algn="ctr"/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Договор кредитования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</a:p>
                    <a:p>
                      <a:pPr algn="ct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Баланс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Отчет о прибылях и убытках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Источник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тип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Собственные</a:t>
                      </a:r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Заемные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Сумма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Тыс. тг.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Название Банка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Ставка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Дата погашения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Год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Комментарии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id="{906CBBF3-119B-4E66-BAF1-EFB9099333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77580"/>
              </p:ext>
            </p:extLst>
          </p:nvPr>
        </p:nvGraphicFramePr>
        <p:xfrm>
          <a:off x="337034" y="3429000"/>
          <a:ext cx="11159680" cy="24993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058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0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Оборотный капитал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Официальное письмо и банка</a:t>
                      </a:r>
                      <a:endParaRPr lang="en-US" sz="12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endParaRPr lang="en-US" sz="1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Копия предоставляется отдельно </a:t>
                      </a:r>
                    </a:p>
                    <a:p>
                      <a:pPr algn="ctr"/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Договор кредитования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</a:p>
                    <a:p>
                      <a:pPr algn="ct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Баланс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Отчет о прибылях и убытках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Источник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тип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Собственные</a:t>
                      </a:r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Заемные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Сумма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Тыс. тг.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Название Банка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Ставка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%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Дата погашения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2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Год</a:t>
                      </a: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Комментарии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4017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ВЛАДЕЛЬЦЫ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БИЗНЕСА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B454D27F-95FC-4BA8-815F-F2278A0FC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157884"/>
              </p:ext>
            </p:extLst>
          </p:nvPr>
        </p:nvGraphicFramePr>
        <p:xfrm>
          <a:off x="378452" y="674290"/>
          <a:ext cx="11213468" cy="550942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344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6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34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7768"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Текущий бизнес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Новое ТОО для ведения бизнеса </a:t>
                      </a:r>
                      <a:r>
                        <a:rPr lang="en-US" sz="1200" b="1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Geely</a:t>
                      </a:r>
                      <a:endParaRPr lang="ru-RU" sz="12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Персона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A,</a:t>
                      </a:r>
                    </a:p>
                    <a:p>
                      <a:pPr algn="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Имя владельца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Доля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%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027">
                <a:tc>
                  <a:txBody>
                    <a:bodyPr/>
                    <a:lstStyle/>
                    <a:p>
                      <a:pPr algn="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Персона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</a:t>
                      </a:r>
                    </a:p>
                    <a:p>
                      <a:pPr algn="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Имя владельца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</a:t>
                      </a:r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Доля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%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421">
                <a:tc>
                  <a:txBody>
                    <a:bodyPr/>
                    <a:lstStyle/>
                    <a:p>
                      <a:pPr algn="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Структура холдинга</a:t>
                      </a:r>
                      <a:endParaRPr lang="en-US" sz="12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r"/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200" b="0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2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132">
                <a:tc gridSpan="3"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Комментарии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330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ИНФОРМАЦИЯ О ВЛАДЕЛЬЦЕ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СТАТУС ОБЪЕКТА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38CB890E-376C-42F4-B081-DC037E36A8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786495"/>
              </p:ext>
            </p:extLst>
          </p:nvPr>
        </p:nvGraphicFramePr>
        <p:xfrm>
          <a:off x="337034" y="745409"/>
          <a:ext cx="11123821" cy="169411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146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7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517">
                <a:tc>
                  <a:txBody>
                    <a:bodyPr/>
                    <a:lstStyle/>
                    <a:p>
                      <a:pPr algn="l"/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Владелец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Имя</a:t>
                      </a:r>
                      <a:endParaRPr lang="en-US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Дата Рождения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Образование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Семейное положение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697">
                <a:tc>
                  <a:txBody>
                    <a:bodyPr/>
                    <a:lstStyle/>
                    <a:p>
                      <a:pPr algn="l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Хобби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F31E9202-3417-4C76-B4CB-F4F83067A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789787"/>
              </p:ext>
            </p:extLst>
          </p:nvPr>
        </p:nvGraphicFramePr>
        <p:xfrm>
          <a:off x="337034" y="2618771"/>
          <a:ext cx="11123819" cy="364034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41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7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1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61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113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3116">
                <a:tc>
                  <a:txBody>
                    <a:bodyPr/>
                    <a:lstStyle/>
                    <a:p>
                      <a:pPr algn="l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Статус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собст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endParaRPr lang="ru-RU" sz="10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аренда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Стоимость 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Тыс. тг.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 </a:t>
                      </a:r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или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Условия аренды </a:t>
                      </a:r>
                    </a:p>
                    <a:p>
                      <a:pPr algn="ctr"/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длительность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Период </a:t>
                      </a:r>
                    </a:p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строительства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год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Требуемые </a:t>
                      </a:r>
                    </a:p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инвестиции</a:t>
                      </a:r>
                    </a:p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Тыс. тг.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Соседство с </a:t>
                      </a:r>
                    </a:p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другими </a:t>
                      </a:r>
                    </a:p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брендами</a:t>
                      </a:r>
                      <a:endParaRPr lang="ru-RU" sz="10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Юр. статус</a:t>
                      </a:r>
                      <a:endParaRPr lang="en-US" sz="1000" b="1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ctr"/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проблемы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/</a:t>
                      </a:r>
                      <a:r>
                        <a:rPr lang="ru-RU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залог</a:t>
                      </a:r>
                      <a:r>
                        <a:rPr lang="en-US" sz="1000" b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2257">
                <a:tc>
                  <a:txBody>
                    <a:bodyPr/>
                    <a:lstStyle/>
                    <a:p>
                      <a:pPr algn="l"/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Временное решение</a:t>
                      </a:r>
                      <a:endParaRPr lang="en-US" sz="10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l"/>
                      <a:r>
                        <a:rPr lang="en-US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0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257">
                <a:tc>
                  <a:txBody>
                    <a:bodyPr/>
                    <a:lstStyle/>
                    <a:p>
                      <a:pPr algn="l"/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Постоянное решение</a:t>
                      </a:r>
                      <a:endParaRPr lang="ru-RU" sz="10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4886">
                <a:tc>
                  <a:txBody>
                    <a:bodyPr/>
                    <a:lstStyle/>
                    <a:p>
                      <a:pPr algn="l"/>
                      <a:r>
                        <a:rPr lang="ru-RU" sz="10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Земля</a:t>
                      </a:r>
                      <a:endParaRPr lang="ru-RU" sz="10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0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02">
                <a:tc gridSpan="7">
                  <a:txBody>
                    <a:bodyPr/>
                    <a:lstStyle/>
                    <a:p>
                      <a:pPr algn="l"/>
                      <a:r>
                        <a:rPr lang="ru-RU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Комментарии</a:t>
                      </a:r>
                      <a:r>
                        <a:rPr lang="en-US" sz="10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 </a:t>
                      </a:r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3617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СПИСОК ДОПОЛНИТЕЛЬНЫХ ДОКУМЕНТОВ (ПО ЭЛЕКТРОННОЙ ПОЧТЕ)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3A3543E3-C9E1-4FB6-8B5E-CEB8275D5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481294"/>
              </p:ext>
            </p:extLst>
          </p:nvPr>
        </p:nvGraphicFramePr>
        <p:xfrm>
          <a:off x="412775" y="798736"/>
          <a:ext cx="10883464" cy="451478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01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7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345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32">
                <a:tc gridSpan="2">
                  <a:txBody>
                    <a:bodyPr/>
                    <a:lstStyle/>
                    <a:p>
                      <a:pPr algn="ctr"/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ru-RU" sz="10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Материалы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Информация предоставлены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Да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/ 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Нет</a:t>
                      </a:r>
                      <a:r>
                        <a:rPr lang="en-US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)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352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Устав компании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Сертификат о </a:t>
                      </a:r>
                      <a:r>
                        <a:rPr lang="ru-RU" sz="1200" b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гос</a:t>
                      </a:r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регистрации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Сертификат о постановке НДС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4.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Документ подтверждающий право владения участком/ зданием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5.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Протокол собрания об избрании первого руководителя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Приказ о назначении главного бухгалтера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Финансовый отчет за прошлый год и квартал 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5605">
                <a:tc>
                  <a:txBody>
                    <a:bodyPr/>
                    <a:lstStyle/>
                    <a:p>
                      <a:pPr algn="ctr"/>
                      <a:r>
                        <a:rPr lang="ru-RU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en-US" sz="12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200" b="1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Копии удостоверений личности владельцев и первого руководителя</a:t>
                      </a:r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1200" b="0" i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235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0084AE04-985C-44FD-9E54-93FF5E0621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4904"/>
              </p:ext>
            </p:extLst>
          </p:nvPr>
        </p:nvGraphicFramePr>
        <p:xfrm>
          <a:off x="1688462" y="1714152"/>
          <a:ext cx="8815076" cy="330784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42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Название Компании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Юридический Адрес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Фактический Адрес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en-US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Местонахождение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предлагаемого шоурума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algn="l"/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Постоянный ДЦ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Местонахождение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предлагаемого шоурума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 </a:t>
                      </a:r>
                      <a:endParaRPr lang="ru-RU" sz="1400" b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Временный ДЦ 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</a:t>
                      </a:r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если применимо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)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30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r>
                        <a:rPr lang="ru-RU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Дата Заявки</a:t>
                      </a:r>
                      <a:r>
                        <a:rPr lang="en-US" sz="1400" b="1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:</a:t>
                      </a:r>
                      <a:endParaRPr lang="ru-RU" sz="1400" b="1" i="1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/>
                      <a:endParaRPr lang="ru-RU" sz="1400" b="0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06275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b="1" dirty="0">
                <a:solidFill>
                  <a:prstClr val="white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ДАННЫЕ КАНДИДАТА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8910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20790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КАРТА ГОРОДА И ОСНОВНЫЕ ТОЧКИ ПРИТЯЖЕНИЯ КЛИЕНТОВ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8EB11D0-0875-4301-AB43-E105B3EF1497}"/>
              </a:ext>
            </a:extLst>
          </p:cNvPr>
          <p:cNvSpPr/>
          <p:nvPr/>
        </p:nvSpPr>
        <p:spPr>
          <a:xfrm>
            <a:off x="337034" y="705908"/>
            <a:ext cx="2899652" cy="52560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Точки притяжения</a:t>
            </a:r>
            <a:r>
              <a:rPr kumimoji="1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kumimoji="1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1" lang="ru-RU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крупные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торговые центры, дилерские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предприятия, крупные магистрали со значительным трафиком и т.п.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u="sng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Их значимость прописать ниже: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05C1D7-487C-4031-A8EA-2408737481F8}"/>
              </a:ext>
            </a:extLst>
          </p:cNvPr>
          <p:cNvSpPr/>
          <p:nvPr/>
        </p:nvSpPr>
        <p:spPr>
          <a:xfrm>
            <a:off x="3338286" y="705907"/>
            <a:ext cx="8635999" cy="52560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Карта </a:t>
            </a:r>
          </a:p>
          <a:p>
            <a:pPr algn="ctr"/>
            <a:r>
              <a:rPr lang="ru-RU" sz="1000" dirty="0"/>
              <a:t>(на карте </a:t>
            </a:r>
          </a:p>
          <a:p>
            <a:pPr algn="ctr"/>
            <a:r>
              <a:rPr lang="ru-RU" sz="1000" dirty="0"/>
              <a:t>обозначить расположение </a:t>
            </a:r>
          </a:p>
          <a:p>
            <a:pPr algn="ctr"/>
            <a:r>
              <a:rPr lang="ru-RU" sz="1000" dirty="0"/>
              <a:t>потенциального ДЦ и точки притяжения)</a:t>
            </a:r>
            <a:endParaRPr lang="ru-KZ" sz="100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ECEB581-BC97-4E81-97CA-C18875ED0834}"/>
              </a:ext>
            </a:extLst>
          </p:cNvPr>
          <p:cNvSpPr/>
          <p:nvPr/>
        </p:nvSpPr>
        <p:spPr>
          <a:xfrm>
            <a:off x="337034" y="6037936"/>
            <a:ext cx="11637251" cy="465917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b="1" dirty="0">
                <a:solidFill>
                  <a:schemeClr val="tx1"/>
                </a:solidFill>
              </a:rPr>
              <a:t>Комментарии:</a:t>
            </a:r>
            <a:endParaRPr lang="ru-RU" sz="900" dirty="0">
              <a:solidFill>
                <a:schemeClr val="tx1"/>
              </a:solidFill>
            </a:endParaRPr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F0B3B58A-0281-466E-9F76-D3ABD57D49F2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8" name="Группа 17">
              <a:extLst>
                <a:ext uri="{FF2B5EF4-FFF2-40B4-BE49-F238E27FC236}">
                  <a16:creationId xmlns:a16="http://schemas.microsoft.com/office/drawing/2014/main" id="{2FD15C64-0BF0-4547-AD3C-391970B47E3B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22" name="Рисунок 21">
                <a:extLst>
                  <a:ext uri="{FF2B5EF4-FFF2-40B4-BE49-F238E27FC236}">
                    <a16:creationId xmlns:a16="http://schemas.microsoft.com/office/drawing/2014/main" id="{59FBCB98-71B2-4A30-B00C-0F80490109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2FE0E5A-105D-4D41-89B2-0FCCB1702542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CA187DD-064B-49BA-9401-ECB27B7402F2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9" name="Прямая соединительная линия 18">
              <a:extLst>
                <a:ext uri="{FF2B5EF4-FFF2-40B4-BE49-F238E27FC236}">
                  <a16:creationId xmlns:a16="http://schemas.microsoft.com/office/drawing/2014/main" id="{73ED11E7-5662-4A38-99BF-0F2E1514CD1B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930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80882"/>
            <a:chOff x="67733" y="6609363"/>
            <a:chExt cx="12079022" cy="280882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80882"/>
              <a:chOff x="9581087" y="6559355"/>
              <a:chExt cx="2570221" cy="280882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86321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ИНФОРМАЦИЯ ПРО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ПОТЕНЦИАЛЬНЫЙ ДЦ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C2E661F-4F26-40CF-8559-DCA5195C68BC}"/>
              </a:ext>
            </a:extLst>
          </p:cNvPr>
          <p:cNvSpPr/>
          <p:nvPr/>
        </p:nvSpPr>
        <p:spPr>
          <a:xfrm>
            <a:off x="337034" y="705908"/>
            <a:ext cx="2899652" cy="52560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Земельный участок, м2: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u="sng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Парковочные места 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отображаются поштучно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Парковочные места: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Тест-драйв: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Парковка персонал: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Парковка сервисной зоны: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2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Парковка склада новых авто:</a:t>
            </a: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D58EE4F-A1B9-42AA-A94C-00E3D8CF94D6}"/>
              </a:ext>
            </a:extLst>
          </p:cNvPr>
          <p:cNvSpPr/>
          <p:nvPr/>
        </p:nvSpPr>
        <p:spPr>
          <a:xfrm>
            <a:off x="3338286" y="705907"/>
            <a:ext cx="8635999" cy="52560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План территории.</a:t>
            </a:r>
          </a:p>
          <a:p>
            <a:pPr algn="ctr"/>
            <a:r>
              <a:rPr lang="ru-RU" dirty="0"/>
              <a:t> </a:t>
            </a:r>
          </a:p>
          <a:p>
            <a:pPr algn="ctr"/>
            <a:r>
              <a:rPr lang="ru-RU" sz="1000" dirty="0"/>
              <a:t>На генплане участка необходимо указать все линейные размеры и расстояние </a:t>
            </a:r>
          </a:p>
          <a:p>
            <a:pPr algn="ctr"/>
            <a:r>
              <a:rPr lang="ru-RU" sz="1000" dirty="0"/>
              <a:t>до главной дороги, заполнить таблицу экспликации с  указанием площадей. </a:t>
            </a:r>
          </a:p>
          <a:p>
            <a:pPr algn="ctr"/>
            <a:r>
              <a:rPr lang="ru-RU" sz="1000" dirty="0"/>
              <a:t>Указываются ВСЕ здания и площади (включая ДЦ и площади других брендов, если такие </a:t>
            </a:r>
          </a:p>
          <a:p>
            <a:pPr algn="ctr"/>
            <a:r>
              <a:rPr lang="ru-RU" sz="1000" dirty="0"/>
              <a:t>присутствуют на участке). Зоны Geely обозначаются графически. </a:t>
            </a:r>
            <a:endParaRPr lang="ru-KZ" sz="1000" dirty="0"/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480030F-36DC-4E39-983C-3EBED9384D7B}"/>
              </a:ext>
            </a:extLst>
          </p:cNvPr>
          <p:cNvSpPr/>
          <p:nvPr/>
        </p:nvSpPr>
        <p:spPr>
          <a:xfrm>
            <a:off x="337034" y="6037936"/>
            <a:ext cx="11637251" cy="465917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b="1" dirty="0">
                <a:solidFill>
                  <a:schemeClr val="tx1"/>
                </a:solidFill>
              </a:rPr>
              <a:t>Комментарии:</a:t>
            </a:r>
            <a:endParaRPr lang="ru-RU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5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80882"/>
            <a:chOff x="67733" y="6609363"/>
            <a:chExt cx="12079022" cy="280882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80882"/>
              <a:chOff x="9581087" y="6559355"/>
              <a:chExt cx="2570221" cy="280882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86321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ИНФОРМАЦИЯ ПРО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ПОТЕНЦИАЛЬНЫЙ ДЦ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C2E661F-4F26-40CF-8559-DCA5195C68BC}"/>
              </a:ext>
            </a:extLst>
          </p:cNvPr>
          <p:cNvSpPr/>
          <p:nvPr/>
        </p:nvSpPr>
        <p:spPr>
          <a:xfrm>
            <a:off x="337034" y="705908"/>
            <a:ext cx="2899652" cy="525609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Салон,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Выставочная площадь,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Высота потолков, м: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Клиентская зона,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Серви</a:t>
            </a:r>
            <a:r>
              <a:rPr kumimoji="1" lang="ru-RU" sz="12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сная</a:t>
            </a: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зона,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Высота потолков, м: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Кол-во подъемников, </a:t>
            </a:r>
            <a:r>
              <a:rPr kumimoji="1" lang="ru-RU" sz="12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шт</a:t>
            </a: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Склад,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Технические помещения,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Кузовной, м2:</a:t>
            </a: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D58EE4F-A1B9-42AA-A94C-00E3D8CF94D6}"/>
              </a:ext>
            </a:extLst>
          </p:cNvPr>
          <p:cNvSpPr/>
          <p:nvPr/>
        </p:nvSpPr>
        <p:spPr>
          <a:xfrm>
            <a:off x="3338286" y="705907"/>
            <a:ext cx="8635999" cy="5256098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Схема автосалона </a:t>
            </a:r>
            <a:endParaRPr kumimoji="0" lang="ru-KZ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480030F-36DC-4E39-983C-3EBED9384D7B}"/>
              </a:ext>
            </a:extLst>
          </p:cNvPr>
          <p:cNvSpPr/>
          <p:nvPr/>
        </p:nvSpPr>
        <p:spPr>
          <a:xfrm>
            <a:off x="337034" y="6037936"/>
            <a:ext cx="11637251" cy="465917"/>
          </a:xfrm>
          <a:prstGeom prst="rect">
            <a:avLst/>
          </a:prstGeom>
          <a:solidFill>
            <a:srgbClr val="00B0F0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Комментарии: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4C683C2-A855-4230-8A0D-9D7E11E0A8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105728" y="345572"/>
            <a:ext cx="5101113" cy="603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7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B1016529-0943-4353-B0E9-D647E05139C9}"/>
              </a:ext>
            </a:extLst>
          </p:cNvPr>
          <p:cNvGrpSpPr/>
          <p:nvPr/>
        </p:nvGrpSpPr>
        <p:grpSpPr>
          <a:xfrm>
            <a:off x="67733" y="6609363"/>
            <a:ext cx="12079022" cy="280882"/>
            <a:chOff x="67733" y="6609363"/>
            <a:chExt cx="12079022" cy="280882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E473E256-413A-49D0-BF89-1A7D3907F447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80882"/>
              <a:chOff x="9581087" y="6559355"/>
              <a:chExt cx="2570221" cy="280882"/>
            </a:xfrm>
          </p:grpSpPr>
          <p:pic>
            <p:nvPicPr>
              <p:cNvPr id="20" name="Рисунок 19">
                <a:extLst>
                  <a:ext uri="{FF2B5EF4-FFF2-40B4-BE49-F238E27FC236}">
                    <a16:creationId xmlns:a16="http://schemas.microsoft.com/office/drawing/2014/main" id="{CABFB829-F2C9-40DD-90BF-D79BCB9687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652686F-5E79-47C9-B7C1-AE0CCAED4FF2}"/>
                  </a:ext>
                </a:extLst>
              </p:cNvPr>
              <p:cNvSpPr txBox="1"/>
              <p:nvPr/>
            </p:nvSpPr>
            <p:spPr>
              <a:xfrm>
                <a:off x="9581087" y="6586321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89E63F0-3DB8-478C-A770-1EF32679E916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31" name="Прямая соединительная линия 30">
              <a:extLst>
                <a:ext uri="{FF2B5EF4-FFF2-40B4-BE49-F238E27FC236}">
                  <a16:creationId xmlns:a16="http://schemas.microsoft.com/office/drawing/2014/main" id="{90F945DF-1A05-40F3-9FAB-181ABFEBBBB4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ПОТЕНЦИАЛЬНОГО ДЦ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/>
                </a:solidFill>
              </a:rPr>
              <a:t>Вид на фасад ДЦ и прилегающую территорию</a:t>
            </a:r>
            <a:endParaRPr lang="ru-KZ" sz="12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на противоположную сторону улицы 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0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ПОТЕНЦИАЛЬНОГО ДЦ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справа от ДЦ (прилегающая территория)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слева от ДЦ (прилегающая территория)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CBBD8E1C-9504-40D2-BDFE-D8EBBA26AF5F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61BAC5DA-8035-4E15-A0DD-007AB2B292BE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F74F9CBB-E3E5-4501-80CF-952DDCC655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3C90E42-0F47-4582-9B95-2AAE2C0B021C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EB7F93-6C8A-4F01-A1A1-25ACB3F177E4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8A6A24E0-CBD6-4C81-A9C3-5B7118DF3DCE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255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ПОТЕНЦИАЛЬНОГО ДЦ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Вид внутри ДЦ. Размер, 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Сервисная зона. </a:t>
            </a:r>
            <a:r>
              <a:rPr lang="ru-RU" sz="1200" dirty="0">
                <a:solidFill>
                  <a:prstClr val="white"/>
                </a:solidFill>
                <a:latin typeface="Noto Sans"/>
                <a:ea typeface="맑은 고딕"/>
              </a:rPr>
              <a:t>Размер, 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1520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9233582-08AB-4036-9590-AC9BE543A5BE}"/>
              </a:ext>
            </a:extLst>
          </p:cNvPr>
          <p:cNvSpPr txBox="1"/>
          <p:nvPr/>
        </p:nvSpPr>
        <p:spPr>
          <a:xfrm>
            <a:off x="337034" y="118912"/>
            <a:ext cx="116517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ФОТОГРАФИИ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ПОТЕНЦИАЛЬНОГО ДЦ</a:t>
            </a:r>
            <a:endParaRPr kumimoji="0" lang="ru-KZ" sz="2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5C5A96C-1E2C-4B54-A965-D6678206AF83}"/>
              </a:ext>
            </a:extLst>
          </p:cNvPr>
          <p:cNvSpPr/>
          <p:nvPr/>
        </p:nvSpPr>
        <p:spPr>
          <a:xfrm>
            <a:off x="302119" y="722270"/>
            <a:ext cx="5760000" cy="543723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A7332B7-1BB8-4D06-A746-4B8EE2112356}"/>
              </a:ext>
            </a:extLst>
          </p:cNvPr>
          <p:cNvSpPr/>
          <p:nvPr/>
        </p:nvSpPr>
        <p:spPr>
          <a:xfrm>
            <a:off x="6129883" y="722264"/>
            <a:ext cx="5760000" cy="5437236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K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853BEC-F020-4E01-B8BB-22BC56BA30B5}"/>
              </a:ext>
            </a:extLst>
          </p:cNvPr>
          <p:cNvSpPr txBox="1"/>
          <p:nvPr/>
        </p:nvSpPr>
        <p:spPr>
          <a:xfrm>
            <a:off x="302120" y="6219742"/>
            <a:ext cx="57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Склад. Размер, 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37C582-D8BD-48E4-A649-29644014C72A}"/>
              </a:ext>
            </a:extLst>
          </p:cNvPr>
          <p:cNvSpPr txBox="1"/>
          <p:nvPr/>
        </p:nvSpPr>
        <p:spPr>
          <a:xfrm>
            <a:off x="6129881" y="6219742"/>
            <a:ext cx="5759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Noto Sans"/>
                <a:ea typeface="맑은 고딕"/>
                <a:cs typeface="+mn-cs"/>
              </a:rPr>
              <a:t>Кузовная. Размер, м2:</a:t>
            </a:r>
            <a:endParaRPr kumimoji="0" lang="ru-KZ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Noto Sans"/>
              <a:ea typeface="맑은 고딕"/>
              <a:cs typeface="+mn-cs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CBFA65F-77F5-45F0-AE61-F1EB68582C50}"/>
              </a:ext>
            </a:extLst>
          </p:cNvPr>
          <p:cNvGrpSpPr/>
          <p:nvPr/>
        </p:nvGrpSpPr>
        <p:grpSpPr>
          <a:xfrm>
            <a:off x="67733" y="6609363"/>
            <a:ext cx="12079022" cy="271357"/>
            <a:chOff x="67733" y="6609363"/>
            <a:chExt cx="12079022" cy="271357"/>
          </a:xfrm>
        </p:grpSpPr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7740D1C1-67D8-4E1D-8101-A985ED2042B3}"/>
                </a:ext>
              </a:extLst>
            </p:cNvPr>
            <p:cNvGrpSpPr/>
            <p:nvPr/>
          </p:nvGrpSpPr>
          <p:grpSpPr>
            <a:xfrm>
              <a:off x="9509650" y="6609363"/>
              <a:ext cx="2570221" cy="271357"/>
              <a:chOff x="9581087" y="6559355"/>
              <a:chExt cx="2570221" cy="271357"/>
            </a:xfrm>
          </p:grpSpPr>
          <p:pic>
            <p:nvPicPr>
              <p:cNvPr id="18" name="Рисунок 17">
                <a:extLst>
                  <a:ext uri="{FF2B5EF4-FFF2-40B4-BE49-F238E27FC236}">
                    <a16:creationId xmlns:a16="http://schemas.microsoft.com/office/drawing/2014/main" id="{27C62C6C-E4E8-4A7D-A111-1FB4324682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67676" y="6655106"/>
                <a:ext cx="783632" cy="110600"/>
              </a:xfrm>
              <a:prstGeom prst="rect">
                <a:avLst/>
              </a:prstGeom>
            </p:spPr>
          </p:pic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CF09B43-ADCF-4737-92C8-CD964321B211}"/>
                  </a:ext>
                </a:extLst>
              </p:cNvPr>
              <p:cNvSpPr txBox="1"/>
              <p:nvPr/>
            </p:nvSpPr>
            <p:spPr>
              <a:xfrm>
                <a:off x="9581087" y="6576796"/>
                <a:ext cx="2082270" cy="253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G MOTORS KAZAKHSTAN</a:t>
                </a:r>
                <a:endParaRPr kumimoji="0" lang="ru-KZ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4A59F48-683C-4B4C-A169-BF186316F108}"/>
                  </a:ext>
                </a:extLst>
              </p:cNvPr>
              <p:cNvSpPr txBox="1"/>
              <p:nvPr/>
            </p:nvSpPr>
            <p:spPr>
              <a:xfrm>
                <a:off x="11161210" y="6559355"/>
                <a:ext cx="23980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|</a:t>
                </a:r>
                <a:endParaRPr kumimoji="0" lang="ru-KZ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Noto Sans"/>
                  <a:ea typeface="맑은 고딕"/>
                  <a:cs typeface="+mn-cs"/>
                </a:endParaRPr>
              </a:p>
            </p:txBody>
          </p:sp>
        </p:grpSp>
        <p:cxnSp>
          <p:nvCxnSpPr>
            <p:cNvPr id="17" name="Прямая соединительная линия 16">
              <a:extLst>
                <a:ext uri="{FF2B5EF4-FFF2-40B4-BE49-F238E27FC236}">
                  <a16:creationId xmlns:a16="http://schemas.microsoft.com/office/drawing/2014/main" id="{1224031D-FCC0-49D1-BB03-86E4F74A4AD9}"/>
                </a:ext>
              </a:extLst>
            </p:cNvPr>
            <p:cNvCxnSpPr>
              <a:cxnSpLocks/>
            </p:cNvCxnSpPr>
            <p:nvPr/>
          </p:nvCxnSpPr>
          <p:spPr>
            <a:xfrm>
              <a:off x="67733" y="6629183"/>
              <a:ext cx="12079022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98908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23medic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44B1D8"/>
      </a:accent1>
      <a:accent2>
        <a:srgbClr val="63BDC9"/>
      </a:accent2>
      <a:accent3>
        <a:srgbClr val="8CB9D4"/>
      </a:accent3>
      <a:accent4>
        <a:srgbClr val="82A3B8"/>
      </a:accent4>
      <a:accent5>
        <a:srgbClr val="75BDA7"/>
      </a:accent5>
      <a:accent6>
        <a:srgbClr val="2683C6"/>
      </a:accent6>
      <a:hlink>
        <a:srgbClr val="6B9F25"/>
      </a:hlink>
      <a:folHlink>
        <a:srgbClr val="9F6715"/>
      </a:folHlink>
    </a:clrScheme>
    <a:fontScheme name="사용자 지정 578">
      <a:majorFont>
        <a:latin typeface="Noto Sans"/>
        <a:ea typeface="맑은 고딕"/>
        <a:cs typeface=""/>
      </a:majorFont>
      <a:minorFont>
        <a:latin typeface="Noto Sans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1604</Words>
  <Application>Microsoft Office PowerPoint</Application>
  <PresentationFormat>Широкоэкранный</PresentationFormat>
  <Paragraphs>349</Paragraphs>
  <Slides>18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Arial Narrow</vt:lpstr>
      <vt:lpstr>Calibri</vt:lpstr>
      <vt:lpstr>Noto Sans</vt:lpstr>
      <vt:lpstr>Open Sans</vt:lpstr>
      <vt:lpstr>1_Office 테마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Viktor Raimbaev</dc:creator>
  <cp:lastModifiedBy>Viktor Raimbaev</cp:lastModifiedBy>
  <cp:revision>52</cp:revision>
  <dcterms:created xsi:type="dcterms:W3CDTF">2024-04-09T06:10:04Z</dcterms:created>
  <dcterms:modified xsi:type="dcterms:W3CDTF">2024-04-09T12:10:49Z</dcterms:modified>
</cp:coreProperties>
</file>