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5" r:id="rId2"/>
    <p:sldId id="345" r:id="rId3"/>
    <p:sldId id="346" r:id="rId4"/>
    <p:sldId id="391" r:id="rId5"/>
    <p:sldId id="355" r:id="rId6"/>
    <p:sldId id="351" r:id="rId7"/>
    <p:sldId id="387" r:id="rId8"/>
    <p:sldId id="352" r:id="rId9"/>
    <p:sldId id="356" r:id="rId10"/>
    <p:sldId id="357" r:id="rId11"/>
    <p:sldId id="358" r:id="rId12"/>
    <p:sldId id="347" r:id="rId13"/>
    <p:sldId id="349" r:id="rId14"/>
    <p:sldId id="350" r:id="rId15"/>
    <p:sldId id="359" r:id="rId16"/>
    <p:sldId id="386" r:id="rId17"/>
    <p:sldId id="360" r:id="rId18"/>
    <p:sldId id="361" r:id="rId19"/>
    <p:sldId id="362" r:id="rId2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8E26-3987-4619-8C31-47BAA6F8FEE1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CE33-3FF3-4E31-9E77-706319C31CD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5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4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2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7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04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4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669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70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06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63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53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2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7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6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9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7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УВАЖАЕМЫЕ ПАРТНЕРЫ. РАДА ВИДЕТЬ ВАС НА НАШЕЙ ПЕРВОЙ ДИЛЕРСКОЙ КОНФЕРЕНЦИИ.</a:t>
            </a:r>
          </a:p>
          <a:p>
            <a:r>
              <a:rPr lang="ru-RU" dirty="0"/>
              <a:t>СЕГОДНЯ Я РАССКАЖУ О ТОМ, ЧТО МЫ СДЕЛАЛИ, ЧТО ДЕЛАЕМ И ЧТО ПЛАНИРУЕМ СДЕЛАТЬ ДО КОНЦА ЭТОГО ГОДА!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B414A-FA49-4E06-A720-AE00CA479E9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8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9BB4F-F8A9-454D-B3AF-6B8FE66C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F046D-0D21-4B68-ACE7-CD40AC38E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5ADE6-EA61-4EC0-8256-2E77F636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B4D75-73B9-4AE1-A3F1-70557DDE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3463D-BCB5-462E-B9FA-0EC567D2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66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0687B-F13A-4611-987E-BDD40526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FDC66F-BE6E-4C20-AC45-AD8DCA9CC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B7248-1241-4D17-928F-F90244C5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66E96-763C-4484-AD5C-BE4596A9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A27A8-1652-41A4-973B-1141F932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908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9154C2-BDC2-4394-999D-3B7084EC7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1A0BC5-5EC5-4438-A50C-5349FA22F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CECD8-8112-47E4-8C56-30F2EF55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B69EC-B32F-4646-8DC8-A509957D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CE6C0-A331-4436-B366-972927E1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527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81EA64-0880-47F3-89E3-CC69947A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EFF9-EB3B-4F89-B34F-32ACB744CBAE}" type="datetimeFigureOut">
              <a:rPr lang="ko-KR" altLang="en-US" smtClean="0"/>
              <a:t>2025-02-03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D1AF7B-FD45-4ABF-AC57-6F4CFCAA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816146-8753-4AB1-BB8D-38323E18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302D-BB93-4734-98FE-659BDB545A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4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9BA44-29D7-473B-B323-FEFD6168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1E7AE-62F4-4858-972A-09BFAA62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5B30-0A1E-4D7E-BFFB-1D939535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05914-3666-4CA0-9A2F-92F8AAA2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89B07-24C0-4750-BE05-61E0BFD7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011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F5913-DBD5-4C1E-BC72-56BC157A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13B851-6F5A-459A-AB21-FBEB94E83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CEACC-FF10-450D-9B82-7699FC76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0810B-8766-4E65-8A74-06FF092D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51239-E0EE-45FD-A479-B8AC642D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906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1B34-D10A-4CD9-8B5D-CC3C5CC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921B7-2216-4F6F-B80D-9DA2C60BC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68E63C-A8C2-4DD7-A52F-DF5FB51A9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38BA6-03A7-4B13-AC93-A3A4497F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17CC2A-007F-4217-B29D-07074B3B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FF267-E004-46B0-B2DA-E9EBB9F3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02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2E9F-0F9D-45F6-9D4F-A38E324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00BFC-6483-48B8-9FC5-E2C49646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58EFF3-F1AF-4467-BF1F-38BCB4960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35CE7-D398-4E3C-8855-02D39B18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9B77F8-2FF2-4A2F-836D-08F784FF4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9C8788-B0C9-45E4-BCF5-65E69DAB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9A8923-19DA-4DD4-9272-DAFE670E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4D9558-DD62-42A5-B3A7-F7AAFE9E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96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5857E-E72F-45DB-8767-114DC82C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31CC5-CA42-45C3-BD23-8A0C4504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8751B2-A37D-42DC-A1D6-274F961C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8CD7BE-CE34-46AB-9D43-FE774D24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36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3239F4-2657-4725-9E52-068521CE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E160CF-9EE1-40DC-ADFE-7777493A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A1CBB0-A610-4260-A228-9D3A2787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992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1B255-0ACB-4E93-9AB7-11339D8D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731C9-35D7-4668-A8C2-B80AA5C59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92A0E-071D-47E6-B79A-8133E824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FFA3A-A776-484B-9D35-4F28444B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8B2AF3-7F68-4126-9D07-97DD3C96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90DC1-8C51-4B8D-8E0A-410F6FEF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35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7061A-5759-4F97-9BC8-32AEE78F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7DB6D8-0504-45A2-8101-B4E27996A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83537-6A7D-4033-9C72-FF202DB1E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23B1CF-9133-412A-B034-3900C58E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D68809-6575-4388-B19B-348C68AE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2537C-9E60-4318-AACA-2B0AA545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977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6CCFB-3E95-48EC-8FA1-70919ACD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D62216-110A-400C-B37B-7C6CBFEF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94C34-6BFE-4662-A3EB-090E5ABE2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D4A7-81A9-4CC5-9387-B61DD3548F8B}" type="datetimeFigureOut">
              <a:rPr lang="ru-KZ" smtClean="0"/>
              <a:t>03.02.2025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BBAB2-6FC1-4FCF-87BD-C9765BA5F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0140E-B171-4EFF-9657-054B95BB0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F13E4-DF69-41BE-AD10-C21D78FAA6F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01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38BDB-0554-46AC-AEF5-CC95D908E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9" b="7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A4D82A82-B2A7-4A3E-860F-2525AB6AB58F}"/>
              </a:ext>
            </a:extLst>
          </p:cNvPr>
          <p:cNvSpPr txBox="1"/>
          <p:nvPr/>
        </p:nvSpPr>
        <p:spPr>
          <a:xfrm>
            <a:off x="542731" y="278415"/>
            <a:ext cx="75749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latinLnBrk="1">
              <a:defRPr/>
            </a:pPr>
            <a:r>
              <a:rPr lang="ru-RU" altLang="ko-KR" sz="6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ЗАЯВКА НА ДИЛЕРСТВО </a:t>
            </a:r>
            <a:r>
              <a:rPr lang="en-US" altLang="ko-KR" sz="6000" b="1" dirty="0">
                <a:solidFill>
                  <a:srgbClr val="003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GEELY</a:t>
            </a:r>
            <a:endParaRPr lang="ru-RU" altLang="ko-KR" sz="6000" b="1" dirty="0">
              <a:solidFill>
                <a:srgbClr val="0036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5F9EC-35B4-482E-81ED-CF467F1F0703}"/>
              </a:ext>
            </a:extLst>
          </p:cNvPr>
          <p:cNvSpPr txBox="1"/>
          <p:nvPr/>
        </p:nvSpPr>
        <p:spPr>
          <a:xfrm>
            <a:off x="431459" y="2172656"/>
            <a:ext cx="10668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ДИЛЕРСКОЙ СЕТИ </a:t>
            </a:r>
            <a:r>
              <a:rPr lang="en-US" sz="2400" b="1" dirty="0">
                <a:solidFill>
                  <a:srgbClr val="0036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2400" b="1" dirty="0">
              <a:solidFill>
                <a:srgbClr val="0036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4BF0CD-B9C0-4E1A-98BC-333C80CFA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83" y="6244639"/>
            <a:ext cx="2339867" cy="3302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436D33-6CF4-4C24-A9A9-CD4D46D8EB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4446" y="6193259"/>
            <a:ext cx="2289724" cy="381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11950-8FEC-46C6-8043-B3FC5C5E2296}"/>
              </a:ext>
            </a:extLst>
          </p:cNvPr>
          <p:cNvSpPr txBox="1"/>
          <p:nvPr/>
        </p:nvSpPr>
        <p:spPr>
          <a:xfrm>
            <a:off x="431458" y="2634321"/>
            <a:ext cx="10668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_________ </a:t>
            </a:r>
            <a:r>
              <a:rPr lang="en-US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ru-RU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ТОО __________</a:t>
            </a:r>
            <a:endParaRPr lang="x-none" sz="2400" b="1" dirty="0">
              <a:solidFill>
                <a:srgbClr val="0036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ГРАФИК РЕКОНСТРУКЦИИ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1CF4279D-74F6-4547-87B6-643C9792A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7635"/>
              </p:ext>
            </p:extLst>
          </p:nvPr>
        </p:nvGraphicFramePr>
        <p:xfrm>
          <a:off x="337034" y="580577"/>
          <a:ext cx="859205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503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График строительства (реконструкция действующего здания)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Требуемые действия от кандидата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Дилера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Срок окончания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Согласование проекта и графика работ с 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Geely 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Казахстан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Обновление Экстерьера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Обновление Интерьера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Наличие сервисного оборудования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Соответствие временного решения стандартам 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Технический запуск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03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bg1"/>
                          </a:solidFill>
                        </a:rPr>
                        <a:t>Церемония открытия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69174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71C19F7E-F88D-4D70-B721-AE01B72B5F72}"/>
              </a:ext>
            </a:extLst>
          </p:cNvPr>
          <p:cNvGraphicFramePr>
            <a:graphicFrameLocks noGrp="1"/>
          </p:cNvGraphicFramePr>
          <p:nvPr/>
        </p:nvGraphicFramePr>
        <p:xfrm>
          <a:off x="337034" y="3006639"/>
          <a:ext cx="8592058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659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График строительства (строительство нового здания)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Требуемые действия от кандидата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Дилера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Срок окончания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74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Согласование проекта и графика работ с 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Geely 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Казахстан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Подготовка территории к работам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Земляные работы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Возведение металлоконструкций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Крыша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Стены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Остекление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Установка сервисного оборудования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Внутренние работы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Благоустройство территории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849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Технический запуск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Мес</a:t>
                      </a: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год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521">
                <a:tc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Церемония открытия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bg1"/>
                          </a:solidFill>
                        </a:rPr>
                        <a:t>Мес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Рисунок 19">
            <a:extLst>
              <a:ext uri="{FF2B5EF4-FFF2-40B4-BE49-F238E27FC236}">
                <a16:creationId xmlns:a16="http://schemas.microsoft.com/office/drawing/2014/main" id="{4765F399-F45B-4092-A111-99BE52F51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BFB731-5D52-4E9F-9500-187854F10F96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КОМПАНИИ В АВТОБИЗНЕСЕ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817758A-A0FF-4BB0-9248-F6C2E9E8F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28988"/>
              </p:ext>
            </p:extLst>
          </p:nvPr>
        </p:nvGraphicFramePr>
        <p:xfrm>
          <a:off x="337034" y="773336"/>
          <a:ext cx="11283297" cy="262545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8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3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2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293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Текущее состояние</a:t>
                      </a:r>
                      <a:endParaRPr lang="ru-RU" sz="10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Бренд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Официальный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          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Неофициальный 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Дата начала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деятельности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Адрес дилерского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центра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Постоянный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/ 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Временный ДЦ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Окончание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строительства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временного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Размер выставочного зала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сервиса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Достижения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 количественные и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качественные 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14890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8056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620748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88946"/>
                  </a:ext>
                </a:extLst>
              </a:tr>
              <a:tr h="366595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47573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DB1D4D5-0498-412B-B075-511FBB9C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46733"/>
              </p:ext>
            </p:extLst>
          </p:nvPr>
        </p:nvGraphicFramePr>
        <p:xfrm>
          <a:off x="337034" y="4398129"/>
          <a:ext cx="11283302" cy="1920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8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15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1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960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6361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Продажи</a:t>
                      </a:r>
                      <a:endParaRPr lang="ru-RU" sz="10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Бренд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автомобили 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Сервис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норма час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Запчасти 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тыс. тг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Финансовые показатели (прошлый год)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12">
                <a:tc vMerge="1">
                  <a:txBody>
                    <a:bodyPr/>
                    <a:lstStyle/>
                    <a:p>
                      <a:pPr algn="ctr"/>
                      <a:endParaRPr lang="ru-RU" sz="14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Оборотный капитал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Чистая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прибыль, 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после налогов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46"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46">
                <a:tc>
                  <a:txBody>
                    <a:bodyPr/>
                    <a:lstStyle/>
                    <a:p>
                      <a:pPr algn="ctr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19">
            <a:extLst>
              <a:ext uri="{FF2B5EF4-FFF2-40B4-BE49-F238E27FC236}">
                <a16:creationId xmlns:a16="http://schemas.microsoft.com/office/drawing/2014/main" id="{576A7171-8DF4-4504-999A-D32B84563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B22FA-F815-4302-8822-14F38B67AE8A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ДЕЙСТВУЮЩЕГО ДЦ ПОД УПРАВЛЕНИЕМ КАНДИДАТА</a:t>
            </a:r>
            <a:endParaRPr kumimoji="0" lang="x-none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Noto Sans"/>
                <a:ea typeface="맑은 고딕"/>
              </a:rPr>
              <a:t>Вид на фасад ДЦ и прилегающую территорию</a:t>
            </a:r>
            <a:endParaRPr lang="x-none" sz="1200" dirty="0">
              <a:latin typeface="Noto Sans"/>
              <a:ea typeface="맑은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Noto Sans"/>
                <a:ea typeface="맑은 고딕"/>
              </a:rPr>
              <a:t>Вид внутри ДЦ: Зона ресепшн</a:t>
            </a:r>
            <a:endParaRPr lang="x-none" sz="1200" dirty="0">
              <a:latin typeface="Noto Sans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785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ДЕЙСТВУЮЩЕГО ДЦ ПОД УПРАВЛЕНИЕМ </a:t>
            </a:r>
            <a:r>
              <a:rPr lang="ru-RU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КАНДИДАТА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внутри ДЦ: Выставочные авто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внутри ДЦ: Отдел продаж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7B582B46-1C59-4AB5-AE47-FC02F9204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4609B2-8643-44E6-A48B-4430B22C3DBA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внутри ДЦ: Зона сервиса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внутри ДЦ: Склад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120" y="126613"/>
            <a:ext cx="850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ДЕЙСТВУЮЩЕГО ДЦ ПОД УПРАВЛЕНИЕМ КАНДИДАТА</a:t>
            </a:r>
            <a:endParaRPr lang="x-none" b="1" dirty="0"/>
          </a:p>
        </p:txBody>
      </p:sp>
      <p:pic>
        <p:nvPicPr>
          <p:cNvPr id="14" name="Рисунок 19">
            <a:extLst>
              <a:ext uri="{FF2B5EF4-FFF2-40B4-BE49-F238E27FC236}">
                <a16:creationId xmlns:a16="http://schemas.microsoft.com/office/drawing/2014/main" id="{B5A57FF7-F38D-4905-9329-EC10DBE08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96606F-E0EE-472A-9B81-AF53E42D8221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ИНВЕСТИЦИИ И ОБОРОТНЫЙ КАПИТАЛ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3F56884-809B-4018-9558-FA50B62F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28305"/>
              </p:ext>
            </p:extLst>
          </p:nvPr>
        </p:nvGraphicFramePr>
        <p:xfrm>
          <a:off x="337034" y="692696"/>
          <a:ext cx="1115968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Инвестиции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Официальное письмо и банка</a:t>
                      </a:r>
                      <a:endParaRPr lang="en-US" sz="12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Копия предоставляется отдельно </a:t>
                      </a:r>
                    </a:p>
                    <a:p>
                      <a:pPr algn="ctr"/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Договор кредитования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 </a:t>
                      </a:r>
                    </a:p>
                    <a:p>
                      <a:pPr algn="ct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Баланс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Отчет о прибылях и убытках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Источник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тип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Собственные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Заемные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Тыс. тг.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Название Банка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Ставка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Дата погашения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Мес 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Комментарии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906CBBF3-119B-4E66-BAF1-EFB909933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43927"/>
              </p:ext>
            </p:extLst>
          </p:nvPr>
        </p:nvGraphicFramePr>
        <p:xfrm>
          <a:off x="337034" y="3429000"/>
          <a:ext cx="1115968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Оборотный капитал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Официальное письмо и банка</a:t>
                      </a:r>
                      <a:endParaRPr lang="en-US" sz="12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Копия предоставляется отдельно </a:t>
                      </a:r>
                    </a:p>
                    <a:p>
                      <a:pPr algn="ctr"/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Договор кредитования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 </a:t>
                      </a:r>
                    </a:p>
                    <a:p>
                      <a:pPr algn="ct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Баланс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Отчет о прибылях и убытках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Источник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тип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Собственные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Заемные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Тыс. тг.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Название Банка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Ставка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Дата погашения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Мес 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Комментарии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Рисунок 19">
            <a:extLst>
              <a:ext uri="{FF2B5EF4-FFF2-40B4-BE49-F238E27FC236}">
                <a16:creationId xmlns:a16="http://schemas.microsoft.com/office/drawing/2014/main" id="{9F9C3552-319E-47DA-BA0B-61CE1AB13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B4793F-8D17-465D-AE69-BEE95793AEFF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1C455F-B4D1-4698-A12B-13EA98A9C9EB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 ПРОДАЖ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0" name="Таблица 3">
            <a:extLst>
              <a:ext uri="{FF2B5EF4-FFF2-40B4-BE49-F238E27FC236}">
                <a16:creationId xmlns:a16="http://schemas.microsoft.com/office/drawing/2014/main" id="{9CE92815-A673-43CC-866D-EF9BE3505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05772"/>
              </p:ext>
            </p:extLst>
          </p:nvPr>
        </p:nvGraphicFramePr>
        <p:xfrm>
          <a:off x="337034" y="4127963"/>
          <a:ext cx="111386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27">
                  <a:extLst>
                    <a:ext uri="{9D8B030D-6E8A-4147-A177-3AD203B41FA5}">
                      <a16:colId xmlns:a16="http://schemas.microsoft.com/office/drawing/2014/main" val="2675612211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374869829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965120498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484038714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35147188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095446024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797735750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044452123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927712547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83284551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232889775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031246590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053690080"/>
                    </a:ext>
                  </a:extLst>
                </a:gridCol>
              </a:tblGrid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Порядковый месяц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94388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Календарный месяц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Январь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Февраль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Март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Апрель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Август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Сентябрь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Октябрь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Декабрь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Итого: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74482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Emgrand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Coolray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30785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Atlas 2wd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967831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Atlas 4wd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52879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Okavango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072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Monjaro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6109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464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B0C236-254B-4761-940C-A738603E291A}"/>
              </a:ext>
            </a:extLst>
          </p:cNvPr>
          <p:cNvSpPr txBox="1"/>
          <p:nvPr/>
        </p:nvSpPr>
        <p:spPr>
          <a:xfrm>
            <a:off x="337035" y="3806832"/>
            <a:ext cx="1113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Предполагаемый план по продажам автомобилей</a:t>
            </a:r>
            <a:r>
              <a:rPr lang="en-US" sz="1400" dirty="0"/>
              <a:t> Geely</a:t>
            </a:r>
            <a:r>
              <a:rPr lang="ru-RU" sz="1400" dirty="0"/>
              <a:t> клиентам на следующие 12 месяцев с момента подписания договоров</a:t>
            </a:r>
            <a:endParaRPr lang="x-none" sz="1400" dirty="0"/>
          </a:p>
        </p:txBody>
      </p:sp>
      <p:graphicFrame>
        <p:nvGraphicFramePr>
          <p:cNvPr id="12" name="Таблица 3">
            <a:extLst>
              <a:ext uri="{FF2B5EF4-FFF2-40B4-BE49-F238E27FC236}">
                <a16:creationId xmlns:a16="http://schemas.microsoft.com/office/drawing/2014/main" id="{416D0D88-FD3A-4DD4-91A3-CF7B5A9FE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10957"/>
              </p:ext>
            </p:extLst>
          </p:nvPr>
        </p:nvGraphicFramePr>
        <p:xfrm>
          <a:off x="337034" y="1119830"/>
          <a:ext cx="111386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27">
                  <a:extLst>
                    <a:ext uri="{9D8B030D-6E8A-4147-A177-3AD203B41FA5}">
                      <a16:colId xmlns:a16="http://schemas.microsoft.com/office/drawing/2014/main" val="2675612211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374869829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965120498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484038714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35147188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095446024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3797735750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044452123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927712547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2832845512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232889775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4031246590"/>
                    </a:ext>
                  </a:extLst>
                </a:gridCol>
                <a:gridCol w="726543">
                  <a:extLst>
                    <a:ext uri="{9D8B030D-6E8A-4147-A177-3AD203B41FA5}">
                      <a16:colId xmlns:a16="http://schemas.microsoft.com/office/drawing/2014/main" val="1053690080"/>
                    </a:ext>
                  </a:extLst>
                </a:gridCol>
              </a:tblGrid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Порядковый месяц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94388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Календарный месяц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Январь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Февраль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Март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Апрель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Август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Сентябрь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Октябрь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Ноябрь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Декабрь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Итого: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74482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Emgrand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Coolray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30785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Atlas 2wd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967831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Atlas 4wd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52879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Okavango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072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Monjaro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61093"/>
                  </a:ext>
                </a:extLst>
              </a:tr>
              <a:tr h="223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x-non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464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B744FB2-E1E5-4D58-BBF5-E625D4BC3DC8}"/>
              </a:ext>
            </a:extLst>
          </p:cNvPr>
          <p:cNvSpPr txBox="1"/>
          <p:nvPr/>
        </p:nvSpPr>
        <p:spPr>
          <a:xfrm>
            <a:off x="337035" y="637830"/>
            <a:ext cx="1113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Предполагаемый план по выкупу автомобилей</a:t>
            </a:r>
            <a:r>
              <a:rPr lang="en-US" sz="1400" dirty="0"/>
              <a:t> Geely</a:t>
            </a:r>
            <a:r>
              <a:rPr lang="ru-RU" sz="1400" dirty="0"/>
              <a:t> у дистрибьютора на дилерский склад на следующие 12 месяцев </a:t>
            </a:r>
          </a:p>
          <a:p>
            <a:r>
              <a:rPr lang="ru-RU" sz="1400" dirty="0"/>
              <a:t>с момента подписания договоров</a:t>
            </a:r>
            <a:endParaRPr lang="x-none" sz="1400" dirty="0"/>
          </a:p>
        </p:txBody>
      </p:sp>
      <p:pic>
        <p:nvPicPr>
          <p:cNvPr id="14" name="Рисунок 19">
            <a:extLst>
              <a:ext uri="{FF2B5EF4-FFF2-40B4-BE49-F238E27FC236}">
                <a16:creationId xmlns:a16="http://schemas.microsoft.com/office/drawing/2014/main" id="{E4782ED1-1160-48EB-9363-BD6F59F55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793B24-36BC-45AC-8607-D81F20528641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ВЛАДЕЛЬЦЫ БИЗНЕСА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454D27F-95FC-4BA8-815F-F2278A0FC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14973"/>
              </p:ext>
            </p:extLst>
          </p:nvPr>
        </p:nvGraphicFramePr>
        <p:xfrm>
          <a:off x="378452" y="674290"/>
          <a:ext cx="11213468" cy="550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/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Текущий бизнес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Новое ТОО для ведения бизнеса </a:t>
                      </a:r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Geely</a:t>
                      </a:r>
                      <a:endParaRPr lang="ru-RU" sz="12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Персона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A,</a:t>
                      </a:r>
                    </a:p>
                    <a:p>
                      <a:pPr algn="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Имя владельца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endParaRPr lang="en-US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27">
                <a:tc>
                  <a:txBody>
                    <a:bodyPr/>
                    <a:lstStyle/>
                    <a:p>
                      <a:pPr algn="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Персона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Б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Имя владельца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421">
                <a:tc>
                  <a:txBody>
                    <a:bodyPr/>
                    <a:lstStyle/>
                    <a:p>
                      <a:pPr algn="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Структура холдинга</a:t>
                      </a:r>
                      <a:endParaRPr lang="en-US" sz="1200" b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32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Комментарии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 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19">
            <a:extLst>
              <a:ext uri="{FF2B5EF4-FFF2-40B4-BE49-F238E27FC236}">
                <a16:creationId xmlns:a16="http://schemas.microsoft.com/office/drawing/2014/main" id="{A784836D-4A4B-4558-934C-6CA5C1AC5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FFA9E-D858-4647-97BD-2CBC3AB8B473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ИНФОРМАЦИЯ О ВЛАДЕЛЬЦЕ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СТАТУС ОБЪЕКТА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8CB890E-376C-42F4-B081-DC037E36A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09202"/>
              </p:ext>
            </p:extLst>
          </p:nvPr>
        </p:nvGraphicFramePr>
        <p:xfrm>
          <a:off x="337034" y="745409"/>
          <a:ext cx="11123821" cy="1694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17">
                <a:tc>
                  <a:txBody>
                    <a:bodyPr/>
                    <a:lstStyle/>
                    <a:p>
                      <a:pPr algn="l"/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Владелец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97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Имя</a:t>
                      </a:r>
                      <a:endParaRPr lang="en-US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97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Дата Рождения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97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97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Семейное положение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97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Хобби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31E9202-3417-4C76-B4CB-F4F83067A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17869"/>
              </p:ext>
            </p:extLst>
          </p:nvPr>
        </p:nvGraphicFramePr>
        <p:xfrm>
          <a:off x="337034" y="2618771"/>
          <a:ext cx="11123819" cy="3640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1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116">
                <a:tc>
                  <a:txBody>
                    <a:bodyPr/>
                    <a:lstStyle/>
                    <a:p>
                      <a:pPr algn="l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Статус</a:t>
                      </a:r>
                      <a:endParaRPr lang="en-US" sz="10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собст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</a:t>
                      </a:r>
                      <a:endParaRPr lang="ru-RU" sz="1000" b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аренда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Стоимость 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Тыс. тг.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или</a:t>
                      </a:r>
                      <a:endParaRPr lang="en-US" sz="10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Условия аренды </a:t>
                      </a:r>
                    </a:p>
                    <a:p>
                      <a:pPr algn="ctr"/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длительность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Период </a:t>
                      </a:r>
                    </a:p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строительства</a:t>
                      </a:r>
                      <a:endParaRPr lang="en-US" sz="10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мес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Требуемые </a:t>
                      </a:r>
                    </a:p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инвестиции</a:t>
                      </a:r>
                    </a:p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Тыс. тг.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Соседство с </a:t>
                      </a:r>
                    </a:p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другими </a:t>
                      </a:r>
                    </a:p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брендами</a:t>
                      </a:r>
                      <a:endParaRPr lang="ru-RU" sz="1000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Юр. статус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проблемы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залог</a:t>
                      </a: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257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Временное решение</a:t>
                      </a:r>
                      <a:endParaRPr lang="en-US" sz="1000" b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257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Постоянное решение</a:t>
                      </a:r>
                      <a:endParaRPr lang="ru-RU" sz="10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88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Земля</a:t>
                      </a:r>
                      <a:endParaRPr lang="ru-RU" sz="10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02">
                <a:tc gridSpan="7">
                  <a:txBody>
                    <a:bodyPr/>
                    <a:lstStyle/>
                    <a:p>
                      <a:pPr algn="l"/>
                      <a:r>
                        <a:rPr lang="ru-RU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Комментарии</a:t>
                      </a:r>
                      <a:r>
                        <a:rPr lang="en-US" sz="1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 </a:t>
                      </a:r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19">
            <a:extLst>
              <a:ext uri="{FF2B5EF4-FFF2-40B4-BE49-F238E27FC236}">
                <a16:creationId xmlns:a16="http://schemas.microsoft.com/office/drawing/2014/main" id="{E5EA897F-D6C0-45FD-8CFB-CBE63BEFE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DBAC0-7A41-46BE-BE50-74784002386B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ДОПОЛНИТЕЛЬНЫХ ДОКУМЕНТОВ (ПО ЭЛЕКТРОННОЙ ПОЧТЕ)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A3543E3-C9E1-4FB6-8B5E-CEB8275D5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57947"/>
              </p:ext>
            </p:extLst>
          </p:nvPr>
        </p:nvGraphicFramePr>
        <p:xfrm>
          <a:off x="412775" y="798736"/>
          <a:ext cx="10883464" cy="4514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4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Материалы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Информация предоставлены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Да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Нет</a:t>
                      </a:r>
                      <a:r>
                        <a:rPr lang="en-US" sz="12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52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Устав компании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Сертификат о гос регистрации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Сертификат о постановке НДС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Документ подтверждающий право владения участком/ зданием 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Протокол собрания об избрании первого руководителя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Приказ о назначении главного бухгалтера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Финансовый отчет за прошлый год и квартал 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2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1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Копии удостоверений личности владельцев и первого руководителя</a:t>
                      </a:r>
                      <a:endParaRPr lang="ru-RU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ru-RU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19">
            <a:extLst>
              <a:ext uri="{FF2B5EF4-FFF2-40B4-BE49-F238E27FC236}">
                <a16:creationId xmlns:a16="http://schemas.microsoft.com/office/drawing/2014/main" id="{C31CE9A5-BA6A-41A4-8443-31D26840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30B00F-617D-4476-997E-2173208DA872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084AE04-985C-44FD-9E54-93FF5E062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9028"/>
              </p:ext>
            </p:extLst>
          </p:nvPr>
        </p:nvGraphicFramePr>
        <p:xfrm>
          <a:off x="337034" y="1109134"/>
          <a:ext cx="10085433" cy="4593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НАЗВАНИЕ КОМПАНИИ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: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ТОО</a:t>
                      </a:r>
                      <a:r>
                        <a:rPr lang="ru-RU" sz="1400" b="0" i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«__________»</a:t>
                      </a:r>
                      <a:endParaRPr lang="ru-RU" sz="1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ЮРИДИЧЕСКИЙ АДРЕС ТОО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ФАКТИЧЕСКИЙ АДРЕС ТОО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МЕСТОНАХОЖДЕНИЕ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ПРЕДЛАГАЕМОГО ШОУРУМА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400" b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- ПОСТОЯННЫЙ ДЦ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МЕСТОНАХОЖДЕНИЕ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ПРЕДЛАГАЕМОГО ШОУРУМА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 </a:t>
                      </a:r>
                      <a:endParaRPr lang="ru-RU" sz="1400" b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- ВРЕМЕННЫЙ ДЦ 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ЕСЛИ ПРИМЕНИМО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1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ДАТА ЗАЯВКИ</a:t>
                      </a:r>
                      <a:r>
                        <a:rPr lang="en-US" sz="14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166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КОНТАКТЫ ДЛЯ ОБРАТНОЙ СВЯЗИ: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739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0627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ДАННЫЕ КАНДИДАТА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8" name="Рисунок 19">
            <a:extLst>
              <a:ext uri="{FF2B5EF4-FFF2-40B4-BE49-F238E27FC236}">
                <a16:creationId xmlns:a16="http://schemas.microsoft.com/office/drawing/2014/main" id="{CF6B93EE-CD67-443B-92CB-BD9C19500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017974-E600-41AB-BBB4-72314D90F6D8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2079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КАРТА ГОРОДА И ОСНОВНЫЕ ТОЧКИ ПРИТЯЖЕНИЯ КЛИЕНТОВ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EB11D0-0875-4301-AB43-E105B3EF1497}"/>
              </a:ext>
            </a:extLst>
          </p:cNvPr>
          <p:cNvSpPr/>
          <p:nvPr/>
        </p:nvSpPr>
        <p:spPr>
          <a:xfrm>
            <a:off x="337034" y="705908"/>
            <a:ext cx="2899652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Точки притяжения</a:t>
            </a:r>
            <a:r>
              <a:rPr kumimoji="1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крупные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торговые центры, дилерские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предприятия, крупные магистрали со значительным трафиком и т.п.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Их значимость прописать ниже:</a:t>
            </a:r>
          </a:p>
          <a:p>
            <a:pPr fontAlgn="base" latinLnBrk="1">
              <a:spcAft>
                <a:spcPct val="0"/>
              </a:spcAft>
            </a:pPr>
            <a:endParaRPr kumimoji="1" lang="ru-RU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05C1D7-487C-4031-A8EA-2408737481F8}"/>
              </a:ext>
            </a:extLst>
          </p:cNvPr>
          <p:cNvSpPr/>
          <p:nvPr/>
        </p:nvSpPr>
        <p:spPr>
          <a:xfrm>
            <a:off x="3338286" y="705907"/>
            <a:ext cx="8635999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CEB581-BC97-4E81-97CA-C18875ED0834}"/>
              </a:ext>
            </a:extLst>
          </p:cNvPr>
          <p:cNvSpPr/>
          <p:nvPr/>
        </p:nvSpPr>
        <p:spPr>
          <a:xfrm>
            <a:off x="337034" y="6037936"/>
            <a:ext cx="11637251" cy="465917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ru-RU" sz="1000" b="1" dirty="0">
                <a:solidFill>
                  <a:schemeClr val="tx1"/>
                </a:solidFill>
              </a:rPr>
              <a:t>Комментарии: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133AEA06-D123-457B-9647-E58FB1F28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1473B4-255F-44BA-BE2A-0D306263B759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9C6748-6C3A-499E-849F-EB31BE4348F3}"/>
              </a:ext>
            </a:extLst>
          </p:cNvPr>
          <p:cNvSpPr txBox="1"/>
          <p:nvPr/>
        </p:nvSpPr>
        <p:spPr>
          <a:xfrm>
            <a:off x="3338286" y="2828835"/>
            <a:ext cx="8635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Карта </a:t>
            </a:r>
          </a:p>
          <a:p>
            <a:pPr algn="ctr"/>
            <a:endParaRPr lang="ru-RU" dirty="0"/>
          </a:p>
          <a:p>
            <a:pPr algn="ctr"/>
            <a:r>
              <a:rPr lang="ru-RU" sz="1000" dirty="0"/>
              <a:t>(на карте </a:t>
            </a:r>
          </a:p>
          <a:p>
            <a:pPr algn="ctr"/>
            <a:r>
              <a:rPr lang="ru-RU" sz="1000" dirty="0"/>
              <a:t>обозначить расположение </a:t>
            </a:r>
          </a:p>
          <a:p>
            <a:pPr algn="ctr"/>
            <a:r>
              <a:rPr lang="ru-RU" sz="1000" dirty="0"/>
              <a:t>потенциального ДЦ и точки притяжения)</a:t>
            </a:r>
            <a:endParaRPr lang="ru-KZ" sz="1000" dirty="0"/>
          </a:p>
        </p:txBody>
      </p:sp>
    </p:spTree>
    <p:extLst>
      <p:ext uri="{BB962C8B-B14F-4D97-AF65-F5344CB8AC3E}">
        <p14:creationId xmlns:p14="http://schemas.microsoft.com/office/powerpoint/2010/main" val="11293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ИНФОРМАЦИЯ ПРО ПОТЕНЦИАЛЬНЫЙ 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2E661F-4F26-40CF-8559-DCA5195C68BC}"/>
              </a:ext>
            </a:extLst>
          </p:cNvPr>
          <p:cNvSpPr/>
          <p:nvPr/>
        </p:nvSpPr>
        <p:spPr>
          <a:xfrm>
            <a:off x="337034" y="705908"/>
            <a:ext cx="2656332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Земельный участок, м2: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Парковочные места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отображаются поштучно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Парковочные места: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Тест-драйв: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Парковка персонал: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Парковка сервисной зоны: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Парковка склада новых авто: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58EE4F-A1B9-42AA-A94C-00E3D8CF94D6}"/>
              </a:ext>
            </a:extLst>
          </p:cNvPr>
          <p:cNvSpPr/>
          <p:nvPr/>
        </p:nvSpPr>
        <p:spPr>
          <a:xfrm>
            <a:off x="3338286" y="705907"/>
            <a:ext cx="8635999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 территории.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На генплане участка необходимо указать все линейные размеры и расстояние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до главной дороги, заполнить таблицу экспликации с  указанием площадей.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Указываются ВСЕ здания и площади (включая ДЦ и площади других брендов, если такие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присутствуют на участке). Зоны Geely обозначаются графически. </a:t>
            </a:r>
            <a:endParaRPr lang="x-none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80030F-36DC-4E39-983C-3EBED9384D7B}"/>
              </a:ext>
            </a:extLst>
          </p:cNvPr>
          <p:cNvSpPr/>
          <p:nvPr/>
        </p:nvSpPr>
        <p:spPr>
          <a:xfrm>
            <a:off x="337034" y="6037936"/>
            <a:ext cx="11637251" cy="465917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chemeClr val="tx1"/>
                </a:solidFill>
              </a:rPr>
              <a:t>Комментарии: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26" name="Рисунок 19">
            <a:extLst>
              <a:ext uri="{FF2B5EF4-FFF2-40B4-BE49-F238E27FC236}">
                <a16:creationId xmlns:a16="http://schemas.microsoft.com/office/drawing/2014/main" id="{543FE329-F872-47AE-9101-ACE5E3E13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CEC0C9-2F69-4912-913B-38CD14FC0161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ИНФОРМАЦИЯ ПРО ПОТЕНЦИАЛЬНЫЙ 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2E661F-4F26-40CF-8559-DCA5195C68BC}"/>
              </a:ext>
            </a:extLst>
          </p:cNvPr>
          <p:cNvSpPr/>
          <p:nvPr/>
        </p:nvSpPr>
        <p:spPr>
          <a:xfrm>
            <a:off x="337034" y="705908"/>
            <a:ext cx="2899652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Салон, м2: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Выставочная площадь, м2: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Высота потолков, м: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Клиентская зона, м2: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base" latinLnBrk="1">
              <a:spcAft>
                <a:spcPct val="0"/>
              </a:spcAft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</a:t>
            </a: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сная зона, м2: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Высота потолков, м: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Кол-во подъемников, </a:t>
            </a:r>
            <a:r>
              <a:rPr kumimoji="1" lang="ru-RU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</a:t>
            </a: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base" latinLnBrk="1"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Склад, м2: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Технические помещения, м2: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Кузовной, м2: </a:t>
            </a:r>
          </a:p>
          <a:p>
            <a:pPr lvl="0" fontAlgn="base" latinLnBrk="1"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Мойка на территории, </a:t>
            </a:r>
            <a:r>
              <a:rPr kumimoji="1" lang="ru-RU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</a:t>
            </a:r>
            <a:r>
              <a:rPr kumimoji="1"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58EE4F-A1B9-42AA-A94C-00E3D8CF94D6}"/>
              </a:ext>
            </a:extLst>
          </p:cNvPr>
          <p:cNvSpPr/>
          <p:nvPr/>
        </p:nvSpPr>
        <p:spPr>
          <a:xfrm>
            <a:off x="3338286" y="705907"/>
            <a:ext cx="8635999" cy="5256098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/>
                <a:ea typeface="맑은 고딕"/>
                <a:cs typeface="+mn-cs"/>
              </a:rPr>
              <a:t>Схема автосалона 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80030F-36DC-4E39-983C-3EBED9384D7B}"/>
              </a:ext>
            </a:extLst>
          </p:cNvPr>
          <p:cNvSpPr/>
          <p:nvPr/>
        </p:nvSpPr>
        <p:spPr>
          <a:xfrm>
            <a:off x="337034" y="6037936"/>
            <a:ext cx="11637251" cy="465917"/>
          </a:xfrm>
          <a:prstGeom prst="rect">
            <a:avLst/>
          </a:prstGeom>
          <a:noFill/>
          <a:ln w="38100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맑은 고딕"/>
                <a:cs typeface="+mn-cs"/>
              </a:rPr>
              <a:t>Комментарии: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11" name="Рисунок 19">
            <a:extLst>
              <a:ext uri="{FF2B5EF4-FFF2-40B4-BE49-F238E27FC236}">
                <a16:creationId xmlns:a16="http://schemas.microsoft.com/office/drawing/2014/main" id="{7F83EEE1-1923-4CAB-96AA-9412158F1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7CFBB-3706-4807-AB22-D369598D8950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8F331C-8C21-4670-85FF-A7B1EB5F5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05728" y="345572"/>
            <a:ext cx="5101113" cy="6032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D2C4C-3701-4D86-A88C-242F435FB7D5}"/>
              </a:ext>
            </a:extLst>
          </p:cNvPr>
          <p:cNvSpPr txBox="1"/>
          <p:nvPr/>
        </p:nvSpPr>
        <p:spPr>
          <a:xfrm rot="19673987">
            <a:off x="6425819" y="2900384"/>
            <a:ext cx="2460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пример</a:t>
            </a:r>
            <a:endParaRPr lang="ru-KZ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19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Noto Sans"/>
                <a:ea typeface="맑은 고딕"/>
              </a:rPr>
              <a:t>Вид на фасад ДЦ и прилегающую территорию</a:t>
            </a:r>
            <a:endParaRPr lang="x-none" sz="1200" dirty="0">
              <a:latin typeface="Noto Sans"/>
              <a:ea typeface="맑은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на противоположную сторону улицы 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44BEF-FED2-4C2F-9F8F-BB015959DC7D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ПОТЕНЦИАЛЬНОГО </a:t>
            </a: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BD786F-734A-453D-A9F6-681A4D49A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CD3973-59DC-4861-B9F4-F84968164BB4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ПОТЕНЦИАЛЬНОГО </a:t>
            </a: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справа от ДЦ (прилегающая территория)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слева от ДЦ (прилегающая территория)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18D1479E-069D-4BB8-A6AB-10F85C836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6EB7A8-4ED3-4876-AC14-04A7AEFF7EE6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</a:t>
            </a:r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ПОТЕНЦИАЛЬНОГО 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Вид внутри ДЦ. 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Сервисная зона. 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A658418C-9992-495A-81CC-CDC875923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8CC68F-562E-4076-861B-FA41B41F3E1C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233582-08AB-4036-9590-AC9BE543A5BE}"/>
              </a:ext>
            </a:extLst>
          </p:cNvPr>
          <p:cNvSpPr txBox="1"/>
          <p:nvPr/>
        </p:nvSpPr>
        <p:spPr>
          <a:xfrm>
            <a:off x="337034" y="118912"/>
            <a:ext cx="1165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ФОТОГРАФИИ ПОТЕНЦИАЛЬНОГО ДЦ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C5A96C-1E2C-4B54-A965-D6678206AF83}"/>
              </a:ext>
            </a:extLst>
          </p:cNvPr>
          <p:cNvSpPr/>
          <p:nvPr/>
        </p:nvSpPr>
        <p:spPr>
          <a:xfrm>
            <a:off x="302119" y="722270"/>
            <a:ext cx="5760000" cy="5437237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332B7-1BB8-4D06-A746-4B8EE2112356}"/>
              </a:ext>
            </a:extLst>
          </p:cNvPr>
          <p:cNvSpPr/>
          <p:nvPr/>
        </p:nvSpPr>
        <p:spPr>
          <a:xfrm>
            <a:off x="6129883" y="722264"/>
            <a:ext cx="5760000" cy="5437236"/>
          </a:xfrm>
          <a:prstGeom prst="rect">
            <a:avLst/>
          </a:prstGeom>
          <a:noFill/>
          <a:ln w="28575">
            <a:solidFill>
              <a:srgbClr val="003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53BEC-F020-4E01-B8BB-22BC56BA30B5}"/>
              </a:ext>
            </a:extLst>
          </p:cNvPr>
          <p:cNvSpPr txBox="1"/>
          <p:nvPr/>
        </p:nvSpPr>
        <p:spPr>
          <a:xfrm>
            <a:off x="302120" y="6219742"/>
            <a:ext cx="57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Склад. 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7C582-D8BD-48E4-A649-29644014C72A}"/>
              </a:ext>
            </a:extLst>
          </p:cNvPr>
          <p:cNvSpPr txBox="1"/>
          <p:nvPr/>
        </p:nvSpPr>
        <p:spPr>
          <a:xfrm>
            <a:off x="6129881" y="6219742"/>
            <a:ext cx="575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맑은 고딕"/>
                <a:cs typeface="+mn-cs"/>
              </a:rPr>
              <a:t>Кузовная. 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맑은 고딕"/>
              <a:cs typeface="+mn-cs"/>
            </a:endParaRPr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9F92FE1B-00CE-41AB-96D2-55F383D0F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13" y="6716154"/>
            <a:ext cx="729135" cy="102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461D7D-7EA9-45BF-8C8C-7ACE73EC8D98}"/>
              </a:ext>
            </a:extLst>
          </p:cNvPr>
          <p:cNvSpPr txBox="1"/>
          <p:nvPr/>
        </p:nvSpPr>
        <p:spPr>
          <a:xfrm>
            <a:off x="9974221" y="6659886"/>
            <a:ext cx="147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MOTORS KAZAKHSTAN</a:t>
            </a:r>
            <a:endParaRPr lang="x-none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1694</Words>
  <Application>Microsoft Office PowerPoint</Application>
  <PresentationFormat>Широкоэкранный</PresentationFormat>
  <Paragraphs>403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Noto Sans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Raimbaev</dc:creator>
  <cp:lastModifiedBy>Viktor Raimbaev</cp:lastModifiedBy>
  <cp:revision>13</cp:revision>
  <dcterms:created xsi:type="dcterms:W3CDTF">2025-02-03T10:15:49Z</dcterms:created>
  <dcterms:modified xsi:type="dcterms:W3CDTF">2025-02-04T04:34:22Z</dcterms:modified>
</cp:coreProperties>
</file>